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274" r:id="rId3"/>
    <p:sldId id="257" r:id="rId4"/>
    <p:sldId id="260" r:id="rId5"/>
    <p:sldId id="258" r:id="rId6"/>
    <p:sldId id="259" r:id="rId7"/>
    <p:sldId id="269" r:id="rId8"/>
    <p:sldId id="265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12086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06D312-9808-0B7C-3C77-D73BA41AE1F5}" v="1" dt="2024-08-14T08:35:13.974"/>
    <p1510:client id="{C6A2AB8B-9077-41EE-833E-3693B1983FC9}" v="626" dt="2024-08-13T15:11:17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46" autoAdjust="0"/>
  </p:normalViewPr>
  <p:slideViewPr>
    <p:cSldViewPr snapToGrid="0">
      <p:cViewPr varScale="1">
        <p:scale>
          <a:sx n="91" d="100"/>
          <a:sy n="91" d="100"/>
        </p:scale>
        <p:origin x="22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EFB1-5659-4EE0-A304-8C48AE505A6F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9ECC1-836B-4A42-B321-DDB08FFA1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3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ECC1-836B-4A42-B321-DDB08FFA18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7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ECC1-836B-4A42-B321-DDB08FFA18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31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ECC1-836B-4A42-B321-DDB08FFA18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7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ECC1-836B-4A42-B321-DDB08FFA18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3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5132-37BC-4C32-90C4-F58927D597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8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ECC1-836B-4A42-B321-DDB08FFA18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4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9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00DB74-5F38-090A-3345-780BBACA38E3}"/>
              </a:ext>
            </a:extLst>
          </p:cNvPr>
          <p:cNvGrpSpPr/>
          <p:nvPr userDrawn="1"/>
        </p:nvGrpSpPr>
        <p:grpSpPr>
          <a:xfrm>
            <a:off x="1283116" y="6151961"/>
            <a:ext cx="850752" cy="577759"/>
            <a:chOff x="1423220" y="6255117"/>
            <a:chExt cx="718372" cy="487858"/>
          </a:xfrm>
        </p:grpSpPr>
        <p:sp>
          <p:nvSpPr>
            <p:cNvPr id="44" name="Text Box 29">
              <a:extLst>
                <a:ext uri="{FF2B5EF4-FFF2-40B4-BE49-F238E27FC236}">
                  <a16:creationId xmlns:a16="http://schemas.microsoft.com/office/drawing/2014/main" id="{B2287A83-0C81-BA73-B054-0D88B3285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220" y="6255117"/>
              <a:ext cx="718372" cy="487858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Creation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Graphic 36" descr="Tree With Roots">
              <a:extLst>
                <a:ext uri="{FF2B5EF4-FFF2-40B4-BE49-F238E27FC236}">
                  <a16:creationId xmlns:a16="http://schemas.microsoft.com/office/drawing/2014/main" id="{A5EAF68C-E2F5-0E8F-C6EC-C5E457AE6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34569" y="6423674"/>
              <a:ext cx="319414" cy="3100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D63CE7-DA81-9B19-6317-153B0B5498F5}"/>
              </a:ext>
            </a:extLst>
          </p:cNvPr>
          <p:cNvGrpSpPr/>
          <p:nvPr userDrawn="1"/>
        </p:nvGrpSpPr>
        <p:grpSpPr>
          <a:xfrm>
            <a:off x="2373865" y="6148202"/>
            <a:ext cx="850752" cy="577759"/>
            <a:chOff x="2513969" y="6269556"/>
            <a:chExt cx="718372" cy="487858"/>
          </a:xfrm>
        </p:grpSpPr>
        <p:sp>
          <p:nvSpPr>
            <p:cNvPr id="45" name="Text Box 30">
              <a:extLst>
                <a:ext uri="{FF2B5EF4-FFF2-40B4-BE49-F238E27FC236}">
                  <a16:creationId xmlns:a16="http://schemas.microsoft.com/office/drawing/2014/main" id="{85317518-CE7C-AB82-5D6B-3270C6F3F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969" y="6269556"/>
              <a:ext cx="718372" cy="487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Free will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Graphic 38" descr="Snake">
              <a:extLst>
                <a:ext uri="{FF2B5EF4-FFF2-40B4-BE49-F238E27FC236}">
                  <a16:creationId xmlns:a16="http://schemas.microsoft.com/office/drawing/2014/main" id="{FC4C63BD-900C-3BEA-9D4D-26F16166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08037" y="6426327"/>
              <a:ext cx="330234" cy="320583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30D010C-029A-411C-DB95-73F17D7EB234}"/>
              </a:ext>
            </a:extLst>
          </p:cNvPr>
          <p:cNvGrpSpPr/>
          <p:nvPr userDrawn="1"/>
        </p:nvGrpSpPr>
        <p:grpSpPr>
          <a:xfrm>
            <a:off x="5810000" y="6167902"/>
            <a:ext cx="836692" cy="598103"/>
            <a:chOff x="6013952" y="6259052"/>
            <a:chExt cx="706500" cy="505036"/>
          </a:xfrm>
        </p:grpSpPr>
        <p:sp>
          <p:nvSpPr>
            <p:cNvPr id="48" name="Text Box 33">
              <a:extLst>
                <a:ext uri="{FF2B5EF4-FFF2-40B4-BE49-F238E27FC236}">
                  <a16:creationId xmlns:a16="http://schemas.microsoft.com/office/drawing/2014/main" id="{BDDFE2B7-7629-308A-A294-F5BAE8498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3952" y="6259052"/>
              <a:ext cx="706500" cy="48785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Gospel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Graphic 41" descr="Thumbs up sign">
              <a:extLst>
                <a:ext uri="{FF2B5EF4-FFF2-40B4-BE49-F238E27FC236}">
                  <a16:creationId xmlns:a16="http://schemas.microsoft.com/office/drawing/2014/main" id="{0D7CB403-1749-5088-3EED-CF53F913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68083" y="6385523"/>
              <a:ext cx="389962" cy="37856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255E6B-D90A-6C07-9EE2-254A533F8571}"/>
              </a:ext>
            </a:extLst>
          </p:cNvPr>
          <p:cNvGrpSpPr/>
          <p:nvPr userDrawn="1"/>
        </p:nvGrpSpPr>
        <p:grpSpPr>
          <a:xfrm>
            <a:off x="8098100" y="6167902"/>
            <a:ext cx="891923" cy="577759"/>
            <a:chOff x="2747721" y="5124271"/>
            <a:chExt cx="753137" cy="487858"/>
          </a:xfrm>
        </p:grpSpPr>
        <p:sp>
          <p:nvSpPr>
            <p:cNvPr id="50" name="Text Box 35">
              <a:extLst>
                <a:ext uri="{FF2B5EF4-FFF2-40B4-BE49-F238E27FC236}">
                  <a16:creationId xmlns:a16="http://schemas.microsoft.com/office/drawing/2014/main" id="{376482CA-9D33-8864-E06B-052B04BB4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721" y="5124271"/>
              <a:ext cx="753137" cy="48785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Kingdom of God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Graphic 42" descr="Crown">
              <a:extLst>
                <a:ext uri="{FF2B5EF4-FFF2-40B4-BE49-F238E27FC236}">
                  <a16:creationId xmlns:a16="http://schemas.microsoft.com/office/drawing/2014/main" id="{2944B401-9ED7-BC39-9148-9619B3079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73810" y="5291497"/>
              <a:ext cx="315951" cy="306717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579E83-72FA-BBAB-C103-BFAE45C28B36}"/>
              </a:ext>
            </a:extLst>
          </p:cNvPr>
          <p:cNvGrpSpPr/>
          <p:nvPr userDrawn="1"/>
        </p:nvGrpSpPr>
        <p:grpSpPr>
          <a:xfrm>
            <a:off x="3477007" y="6158957"/>
            <a:ext cx="873091" cy="577759"/>
            <a:chOff x="3604718" y="6261759"/>
            <a:chExt cx="737235" cy="487858"/>
          </a:xfrm>
        </p:grpSpPr>
        <p:sp>
          <p:nvSpPr>
            <p:cNvPr id="46" name="Text Box 31">
              <a:extLst>
                <a:ext uri="{FF2B5EF4-FFF2-40B4-BE49-F238E27FC236}">
                  <a16:creationId xmlns:a16="http://schemas.microsoft.com/office/drawing/2014/main" id="{E307F7B2-DF17-7123-5020-2F0883674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718" y="6261759"/>
              <a:ext cx="736131" cy="487858"/>
            </a:xfrm>
            <a:prstGeom prst="rect">
              <a:avLst/>
            </a:prstGeom>
            <a:solidFill>
              <a:srgbClr val="0070C0">
                <a:alpha val="8700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Covenant People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Graphic 39" descr="Hanukkah Menorah">
              <a:extLst>
                <a:ext uri="{FF2B5EF4-FFF2-40B4-BE49-F238E27FC236}">
                  <a16:creationId xmlns:a16="http://schemas.microsoft.com/office/drawing/2014/main" id="{A6783D3C-751F-81FC-2E19-D537744D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90252" y="6397472"/>
              <a:ext cx="351701" cy="34142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42631E-8003-2497-9C27-4E2D19738D6D}"/>
              </a:ext>
            </a:extLst>
          </p:cNvPr>
          <p:cNvGrpSpPr/>
          <p:nvPr userDrawn="1"/>
        </p:nvGrpSpPr>
        <p:grpSpPr>
          <a:xfrm>
            <a:off x="4647898" y="6161166"/>
            <a:ext cx="850752" cy="581161"/>
            <a:chOff x="339872" y="5131429"/>
            <a:chExt cx="718372" cy="490730"/>
          </a:xfrm>
        </p:grpSpPr>
        <p:sp>
          <p:nvSpPr>
            <p:cNvPr id="47" name="Text Box 32">
              <a:extLst>
                <a:ext uri="{FF2B5EF4-FFF2-40B4-BE49-F238E27FC236}">
                  <a16:creationId xmlns:a16="http://schemas.microsoft.com/office/drawing/2014/main" id="{8141B716-13AD-43A9-0EB0-F011F7F33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72" y="5131429"/>
              <a:ext cx="718372" cy="4878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Incarnation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Graphic 40" descr="Man">
              <a:extLst>
                <a:ext uri="{FF2B5EF4-FFF2-40B4-BE49-F238E27FC236}">
                  <a16:creationId xmlns:a16="http://schemas.microsoft.com/office/drawing/2014/main" id="{246EC96C-2222-3CC2-C155-44BBC0D4E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9947" y="5285610"/>
              <a:ext cx="346680" cy="336549"/>
            </a:xfrm>
            <a:prstGeom prst="rect">
              <a:avLst/>
            </a:prstGeom>
          </p:spPr>
        </p:pic>
        <p:pic>
          <p:nvPicPr>
            <p:cNvPr id="33" name="Graphic 6" descr="Heart with solid fill">
              <a:extLst>
                <a:ext uri="{FF2B5EF4-FFF2-40B4-BE49-F238E27FC236}">
                  <a16:creationId xmlns:a16="http://schemas.microsoft.com/office/drawing/2014/main" id="{FFC37D4A-0291-02FE-0556-DD5B250E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5576" y="5363811"/>
              <a:ext cx="83272" cy="8103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912C62D-2F29-6D9E-9237-9E1484DC5F3F}"/>
              </a:ext>
            </a:extLst>
          </p:cNvPr>
          <p:cNvGrpSpPr/>
          <p:nvPr userDrawn="1"/>
        </p:nvGrpSpPr>
        <p:grpSpPr>
          <a:xfrm>
            <a:off x="167342" y="6145541"/>
            <a:ext cx="814927" cy="594859"/>
            <a:chOff x="234807" y="6176271"/>
            <a:chExt cx="688122" cy="502297"/>
          </a:xfrm>
        </p:grpSpPr>
        <p:sp>
          <p:nvSpPr>
            <p:cNvPr id="43" name="Text Box 28">
              <a:extLst>
                <a:ext uri="{FF2B5EF4-FFF2-40B4-BE49-F238E27FC236}">
                  <a16:creationId xmlns:a16="http://schemas.microsoft.com/office/drawing/2014/main" id="{674AFF8E-781D-4FAE-92E4-FDF3F17B8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07" y="6176271"/>
              <a:ext cx="688122" cy="487858"/>
            </a:xfrm>
            <a:prstGeom prst="rect">
              <a:avLst/>
            </a:prstGeom>
            <a:solidFill>
              <a:srgbClr val="CC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God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Graphic 37" descr="Circles with arrows">
              <a:extLst>
                <a:ext uri="{FF2B5EF4-FFF2-40B4-BE49-F238E27FC236}">
                  <a16:creationId xmlns:a16="http://schemas.microsoft.com/office/drawing/2014/main" id="{CE19AB11-DC9E-39A9-CA67-DA4C0743E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81845" y="6278995"/>
              <a:ext cx="411601" cy="399573"/>
            </a:xfrm>
            <a:prstGeom prst="rect">
              <a:avLst/>
            </a:prstGeom>
          </p:spPr>
        </p:pic>
        <p:pic>
          <p:nvPicPr>
            <p:cNvPr id="31" name="Graphic 6" descr="Heart with solid fill">
              <a:extLst>
                <a:ext uri="{FF2B5EF4-FFF2-40B4-BE49-F238E27FC236}">
                  <a16:creationId xmlns:a16="http://schemas.microsoft.com/office/drawing/2014/main" id="{DB97A312-E9CE-4CEE-BB8F-9FCD9B427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7023" y="6400536"/>
              <a:ext cx="190483" cy="18537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134ADC-52ED-F889-94EA-9D0B4A67C571}"/>
              </a:ext>
            </a:extLst>
          </p:cNvPr>
          <p:cNvGrpSpPr/>
          <p:nvPr userDrawn="1"/>
        </p:nvGrpSpPr>
        <p:grpSpPr>
          <a:xfrm>
            <a:off x="6955852" y="6152637"/>
            <a:ext cx="850752" cy="577759"/>
            <a:chOff x="6955852" y="6171858"/>
            <a:chExt cx="850752" cy="577759"/>
          </a:xfrm>
        </p:grpSpPr>
        <p:sp>
          <p:nvSpPr>
            <p:cNvPr id="49" name="Text Box 34">
              <a:extLst>
                <a:ext uri="{FF2B5EF4-FFF2-40B4-BE49-F238E27FC236}">
                  <a16:creationId xmlns:a16="http://schemas.microsoft.com/office/drawing/2014/main" id="{3D779705-EEC6-BB29-2F7E-2504ECF9B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5852" y="6171858"/>
              <a:ext cx="850752" cy="57775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Salvation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510D35-8E80-34C6-13EF-DF1A38726901}"/>
                </a:ext>
              </a:extLst>
            </p:cNvPr>
            <p:cNvGrpSpPr/>
            <p:nvPr userDrawn="1"/>
          </p:nvGrpSpPr>
          <p:grpSpPr>
            <a:xfrm>
              <a:off x="7433189" y="6371927"/>
              <a:ext cx="320994" cy="320994"/>
              <a:chOff x="4162109" y="3007365"/>
              <a:chExt cx="803063" cy="803063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6A8F2DA4-1A79-176C-01AE-A6FED626DACB}"/>
                  </a:ext>
                </a:extLst>
              </p:cNvPr>
              <p:cNvSpPr/>
              <p:nvPr userDrawn="1"/>
            </p:nvSpPr>
            <p:spPr>
              <a:xfrm>
                <a:off x="4162109" y="3007365"/>
                <a:ext cx="803063" cy="803063"/>
              </a:xfrm>
              <a:custGeom>
                <a:avLst/>
                <a:gdLst>
                  <a:gd name="connsiteX0" fmla="*/ 263339 w 526677"/>
                  <a:gd name="connsiteY0" fmla="*/ 41580 h 526677"/>
                  <a:gd name="connsiteX1" fmla="*/ 41580 w 526677"/>
                  <a:gd name="connsiteY1" fmla="*/ 263339 h 526677"/>
                  <a:gd name="connsiteX2" fmla="*/ 263339 w 526677"/>
                  <a:gd name="connsiteY2" fmla="*/ 485098 h 526677"/>
                  <a:gd name="connsiteX3" fmla="*/ 485098 w 526677"/>
                  <a:gd name="connsiteY3" fmla="*/ 263339 h 526677"/>
                  <a:gd name="connsiteX4" fmla="*/ 263339 w 526677"/>
                  <a:gd name="connsiteY4" fmla="*/ 41580 h 526677"/>
                  <a:gd name="connsiteX5" fmla="*/ 263339 w 526677"/>
                  <a:gd name="connsiteY5" fmla="*/ 526678 h 526677"/>
                  <a:gd name="connsiteX6" fmla="*/ 0 w 526677"/>
                  <a:gd name="connsiteY6" fmla="*/ 263339 h 526677"/>
                  <a:gd name="connsiteX7" fmla="*/ 263339 w 526677"/>
                  <a:gd name="connsiteY7" fmla="*/ 0 h 526677"/>
                  <a:gd name="connsiteX8" fmla="*/ 526678 w 526677"/>
                  <a:gd name="connsiteY8" fmla="*/ 263339 h 526677"/>
                  <a:gd name="connsiteX9" fmla="*/ 263339 w 526677"/>
                  <a:gd name="connsiteY9" fmla="*/ 526678 h 5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6677" h="526677">
                    <a:moveTo>
                      <a:pt x="263339" y="41580"/>
                    </a:moveTo>
                    <a:cubicBezTo>
                      <a:pt x="140678" y="41580"/>
                      <a:pt x="41580" y="140678"/>
                      <a:pt x="41580" y="263339"/>
                    </a:cubicBezTo>
                    <a:cubicBezTo>
                      <a:pt x="41580" y="385999"/>
                      <a:pt x="140678" y="485098"/>
                      <a:pt x="263339" y="485098"/>
                    </a:cubicBezTo>
                    <a:cubicBezTo>
                      <a:pt x="385999" y="485098"/>
                      <a:pt x="485098" y="385999"/>
                      <a:pt x="485098" y="263339"/>
                    </a:cubicBezTo>
                    <a:cubicBezTo>
                      <a:pt x="485098" y="140678"/>
                      <a:pt x="385999" y="41580"/>
                      <a:pt x="263339" y="41580"/>
                    </a:cubicBezTo>
                    <a:close/>
                    <a:moveTo>
                      <a:pt x="263339" y="526678"/>
                    </a:moveTo>
                    <a:cubicBezTo>
                      <a:pt x="117809" y="526678"/>
                      <a:pt x="0" y="408868"/>
                      <a:pt x="0" y="263339"/>
                    </a:cubicBezTo>
                    <a:cubicBezTo>
                      <a:pt x="0" y="117809"/>
                      <a:pt x="117809" y="0"/>
                      <a:pt x="263339" y="0"/>
                    </a:cubicBezTo>
                    <a:cubicBezTo>
                      <a:pt x="408868" y="0"/>
                      <a:pt x="526678" y="117809"/>
                      <a:pt x="526678" y="263339"/>
                    </a:cubicBezTo>
                    <a:cubicBezTo>
                      <a:pt x="526678" y="408868"/>
                      <a:pt x="408868" y="526678"/>
                      <a:pt x="263339" y="5266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4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80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1EB1EF1-43C9-C4B4-63A6-1E0C1E636E44}"/>
                  </a:ext>
                </a:extLst>
              </p:cNvPr>
              <p:cNvSpPr/>
              <p:nvPr userDrawn="1"/>
            </p:nvSpPr>
            <p:spPr>
              <a:xfrm>
                <a:off x="4298505" y="3158914"/>
                <a:ext cx="507198" cy="507198"/>
              </a:xfrm>
              <a:custGeom>
                <a:avLst/>
                <a:gdLst>
                  <a:gd name="connsiteX0" fmla="*/ 304919 w 332638"/>
                  <a:gd name="connsiteY0" fmla="*/ 110880 h 332638"/>
                  <a:gd name="connsiteX1" fmla="*/ 221759 w 332638"/>
                  <a:gd name="connsiteY1" fmla="*/ 110880 h 332638"/>
                  <a:gd name="connsiteX2" fmla="*/ 221759 w 332638"/>
                  <a:gd name="connsiteY2" fmla="*/ 27720 h 332638"/>
                  <a:gd name="connsiteX3" fmla="*/ 194039 w 332638"/>
                  <a:gd name="connsiteY3" fmla="*/ 0 h 332638"/>
                  <a:gd name="connsiteX4" fmla="*/ 138599 w 332638"/>
                  <a:gd name="connsiteY4" fmla="*/ 0 h 332638"/>
                  <a:gd name="connsiteX5" fmla="*/ 110880 w 332638"/>
                  <a:gd name="connsiteY5" fmla="*/ 27720 h 332638"/>
                  <a:gd name="connsiteX6" fmla="*/ 110880 w 332638"/>
                  <a:gd name="connsiteY6" fmla="*/ 110880 h 332638"/>
                  <a:gd name="connsiteX7" fmla="*/ 27720 w 332638"/>
                  <a:gd name="connsiteY7" fmla="*/ 110880 h 332638"/>
                  <a:gd name="connsiteX8" fmla="*/ 0 w 332638"/>
                  <a:gd name="connsiteY8" fmla="*/ 138599 h 332638"/>
                  <a:gd name="connsiteX9" fmla="*/ 0 w 332638"/>
                  <a:gd name="connsiteY9" fmla="*/ 194039 h 332638"/>
                  <a:gd name="connsiteX10" fmla="*/ 27720 w 332638"/>
                  <a:gd name="connsiteY10" fmla="*/ 221759 h 332638"/>
                  <a:gd name="connsiteX11" fmla="*/ 110880 w 332638"/>
                  <a:gd name="connsiteY11" fmla="*/ 221759 h 332638"/>
                  <a:gd name="connsiteX12" fmla="*/ 110880 w 332638"/>
                  <a:gd name="connsiteY12" fmla="*/ 304919 h 332638"/>
                  <a:gd name="connsiteX13" fmla="*/ 138599 w 332638"/>
                  <a:gd name="connsiteY13" fmla="*/ 332639 h 332638"/>
                  <a:gd name="connsiteX14" fmla="*/ 194039 w 332638"/>
                  <a:gd name="connsiteY14" fmla="*/ 332639 h 332638"/>
                  <a:gd name="connsiteX15" fmla="*/ 221759 w 332638"/>
                  <a:gd name="connsiteY15" fmla="*/ 304919 h 332638"/>
                  <a:gd name="connsiteX16" fmla="*/ 221759 w 332638"/>
                  <a:gd name="connsiteY16" fmla="*/ 221759 h 332638"/>
                  <a:gd name="connsiteX17" fmla="*/ 304919 w 332638"/>
                  <a:gd name="connsiteY17" fmla="*/ 221759 h 332638"/>
                  <a:gd name="connsiteX18" fmla="*/ 332639 w 332638"/>
                  <a:gd name="connsiteY18" fmla="*/ 194039 h 332638"/>
                  <a:gd name="connsiteX19" fmla="*/ 332639 w 332638"/>
                  <a:gd name="connsiteY19" fmla="*/ 138599 h 332638"/>
                  <a:gd name="connsiteX20" fmla="*/ 304919 w 332638"/>
                  <a:gd name="connsiteY20" fmla="*/ 110880 h 332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2638" h="332638">
                    <a:moveTo>
                      <a:pt x="304919" y="110880"/>
                    </a:moveTo>
                    <a:lnTo>
                      <a:pt x="221759" y="110880"/>
                    </a:lnTo>
                    <a:lnTo>
                      <a:pt x="221759" y="27720"/>
                    </a:lnTo>
                    <a:cubicBezTo>
                      <a:pt x="221759" y="12474"/>
                      <a:pt x="209285" y="0"/>
                      <a:pt x="194039" y="0"/>
                    </a:cubicBezTo>
                    <a:lnTo>
                      <a:pt x="138599" y="0"/>
                    </a:lnTo>
                    <a:cubicBezTo>
                      <a:pt x="123353" y="0"/>
                      <a:pt x="110880" y="12474"/>
                      <a:pt x="110880" y="27720"/>
                    </a:cubicBezTo>
                    <a:lnTo>
                      <a:pt x="110880" y="110880"/>
                    </a:lnTo>
                    <a:lnTo>
                      <a:pt x="27720" y="110880"/>
                    </a:lnTo>
                    <a:cubicBezTo>
                      <a:pt x="12474" y="110880"/>
                      <a:pt x="0" y="123353"/>
                      <a:pt x="0" y="138599"/>
                    </a:cubicBezTo>
                    <a:lnTo>
                      <a:pt x="0" y="194039"/>
                    </a:lnTo>
                    <a:cubicBezTo>
                      <a:pt x="0" y="209285"/>
                      <a:pt x="12474" y="221759"/>
                      <a:pt x="27720" y="221759"/>
                    </a:cubicBezTo>
                    <a:lnTo>
                      <a:pt x="110880" y="221759"/>
                    </a:lnTo>
                    <a:lnTo>
                      <a:pt x="110880" y="304919"/>
                    </a:lnTo>
                    <a:cubicBezTo>
                      <a:pt x="110880" y="320165"/>
                      <a:pt x="123353" y="332639"/>
                      <a:pt x="138599" y="332639"/>
                    </a:cubicBezTo>
                    <a:lnTo>
                      <a:pt x="194039" y="332639"/>
                    </a:lnTo>
                    <a:cubicBezTo>
                      <a:pt x="209285" y="332639"/>
                      <a:pt x="221759" y="320165"/>
                      <a:pt x="221759" y="304919"/>
                    </a:cubicBezTo>
                    <a:lnTo>
                      <a:pt x="221759" y="221759"/>
                    </a:lnTo>
                    <a:lnTo>
                      <a:pt x="304919" y="221759"/>
                    </a:lnTo>
                    <a:cubicBezTo>
                      <a:pt x="320165" y="221759"/>
                      <a:pt x="332639" y="209285"/>
                      <a:pt x="332639" y="194039"/>
                    </a:cubicBezTo>
                    <a:lnTo>
                      <a:pt x="332639" y="138599"/>
                    </a:lnTo>
                    <a:cubicBezTo>
                      <a:pt x="332639" y="123353"/>
                      <a:pt x="320165" y="110880"/>
                      <a:pt x="304919" y="11088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46" cap="flat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99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8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8BE2-6D39-440C-A478-0A47F3677978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5A854-02FE-45E4-B20A-51D6E79F598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33766CE-7757-9354-FC85-EE1854F138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794" y="52373"/>
            <a:ext cx="597205" cy="22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ACRE logo.jpg">
            <a:extLst>
              <a:ext uri="{FF2B5EF4-FFF2-40B4-BE49-F238E27FC236}">
                <a16:creationId xmlns:a16="http://schemas.microsoft.com/office/drawing/2014/main" id="{82FA3B84-EE54-266B-21BD-CC3EF6FAD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26" y="44939"/>
            <a:ext cx="389422" cy="291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F9C7B0-F2D3-4053-01DE-5A1626C9F651}"/>
              </a:ext>
            </a:extLst>
          </p:cNvPr>
          <p:cNvSpPr txBox="1"/>
          <p:nvPr userDrawn="1"/>
        </p:nvSpPr>
        <p:spPr>
          <a:xfrm>
            <a:off x="503274" y="52373"/>
            <a:ext cx="804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These resources are for use with the Surrey Agreed Syllabus for RE (2023-2028) and are not to be shared outside of your school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843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rct.org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F1C5-DEAE-A0F0-829A-224B10C1D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1886" y="2194560"/>
            <a:ext cx="2926080" cy="246888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Century Gothic" panose="020B0502020202020204" pitchFamily="34" charset="0"/>
                <a:cs typeface="Aharoni" panose="02010803020104030203" pitchFamily="2" charset="-79"/>
              </a:rPr>
              <a:t>H</a:t>
            </a:r>
            <a:r>
              <a:rPr lang="en-GB" sz="4800" b="1" dirty="0">
                <a:latin typeface="Century Gothic" panose="020B0502020202020204" pitchFamily="34" charset="0"/>
                <a:cs typeface="Aharoni" panose="02010803020104030203" pitchFamily="2" charset="-79"/>
              </a:rPr>
              <a:t>ow can we be a person who makes a difference?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0DD4C-1A35-5000-0175-ACF5C588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8890" y="4918822"/>
            <a:ext cx="2926080" cy="157073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GB" sz="2000" b="1" dirty="0">
                <a:latin typeface="Century Gothic" panose="020B0502020202020204" pitchFamily="34" charset="0"/>
                <a:cs typeface="Aharoni" panose="02010803020104030203" pitchFamily="2" charset="-79"/>
              </a:rPr>
              <a:t>God loves us and wants us to care for ourselves to that we can do His work.</a:t>
            </a:r>
          </a:p>
        </p:txBody>
      </p:sp>
      <p:pic>
        <p:nvPicPr>
          <p:cNvPr id="4" name="Picture 3" descr="Pinterest | Inspirational words, Inspirational quotes, Quotes to live by">
            <a:extLst>
              <a:ext uri="{FF2B5EF4-FFF2-40B4-BE49-F238E27FC236}">
                <a16:creationId xmlns:a16="http://schemas.microsoft.com/office/drawing/2014/main" id="{1A1D18EF-D04F-A362-94FC-E09F3CA95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615439"/>
            <a:ext cx="3842426" cy="5874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5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607B3-DC74-3C7B-818E-49ACD38242AD}"/>
              </a:ext>
            </a:extLst>
          </p:cNvPr>
          <p:cNvSpPr txBox="1"/>
          <p:nvPr/>
        </p:nvSpPr>
        <p:spPr>
          <a:xfrm rot="20405591">
            <a:off x="308502" y="2171862"/>
            <a:ext cx="459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 a sport or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475E0-A02C-BB6A-D4BF-DE2194766BBA}"/>
              </a:ext>
            </a:extLst>
          </p:cNvPr>
          <p:cNvSpPr txBox="1"/>
          <p:nvPr/>
        </p:nvSpPr>
        <p:spPr>
          <a:xfrm rot="605056">
            <a:off x="4795530" y="1214394"/>
            <a:ext cx="37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Clean your teeth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A3D29-3E79-E4DE-5714-5E58499D9946}"/>
              </a:ext>
            </a:extLst>
          </p:cNvPr>
          <p:cNvSpPr txBox="1"/>
          <p:nvPr/>
        </p:nvSpPr>
        <p:spPr>
          <a:xfrm rot="805402">
            <a:off x="5418722" y="4268612"/>
            <a:ext cx="275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Eat well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F1C16-19DC-82DA-30F8-13A350700C01}"/>
              </a:ext>
            </a:extLst>
          </p:cNvPr>
          <p:cNvSpPr txBox="1"/>
          <p:nvPr/>
        </p:nvSpPr>
        <p:spPr>
          <a:xfrm rot="805402">
            <a:off x="4587325" y="2746843"/>
            <a:ext cx="384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Get enough sleep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F98A8-C5A6-C1B9-55E1-E20F34EDCFE8}"/>
              </a:ext>
            </a:extLst>
          </p:cNvPr>
          <p:cNvSpPr txBox="1"/>
          <p:nvPr/>
        </p:nvSpPr>
        <p:spPr>
          <a:xfrm>
            <a:off x="178903" y="5885639"/>
            <a:ext cx="87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Here is the story of how a little yellow packet of good nutrition makes a difference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27BED-EB8F-1ECE-AD19-3B80292021AD}"/>
              </a:ext>
            </a:extLst>
          </p:cNvPr>
          <p:cNvSpPr txBox="1"/>
          <p:nvPr/>
        </p:nvSpPr>
        <p:spPr>
          <a:xfrm rot="20687820">
            <a:off x="347632" y="3937185"/>
            <a:ext cx="429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Spend time outdoors</a:t>
            </a:r>
          </a:p>
        </p:txBody>
      </p:sp>
    </p:spTree>
    <p:extLst>
      <p:ext uri="{BB962C8B-B14F-4D97-AF65-F5344CB8AC3E}">
        <p14:creationId xmlns:p14="http://schemas.microsoft.com/office/powerpoint/2010/main" val="26136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9F5FE-1D46-8021-D64C-9361ADCD8378}"/>
              </a:ext>
            </a:extLst>
          </p:cNvPr>
          <p:cNvSpPr txBox="1"/>
          <p:nvPr/>
        </p:nvSpPr>
        <p:spPr>
          <a:xfrm>
            <a:off x="178303" y="51212"/>
            <a:ext cx="878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This is a little yellow packet of </a:t>
            </a:r>
            <a:r>
              <a:rPr lang="en-GB" sz="2400" b="1" dirty="0" err="1">
                <a:latin typeface="Century Gothic" panose="020B0502020202020204" pitchFamily="34" charset="0"/>
              </a:rPr>
              <a:t>e’Pap</a:t>
            </a:r>
            <a:r>
              <a:rPr lang="en-GB" sz="2400" b="1" dirty="0">
                <a:latin typeface="Century Gothic" panose="020B0502020202020204" pitchFamily="34" charset="0"/>
              </a:rPr>
              <a:t>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A14CD-64B1-7FDA-0B56-1B244586D23D}"/>
              </a:ext>
            </a:extLst>
          </p:cNvPr>
          <p:cNvSpPr txBox="1"/>
          <p:nvPr/>
        </p:nvSpPr>
        <p:spPr>
          <a:xfrm>
            <a:off x="4309956" y="578696"/>
            <a:ext cx="390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….it was developed by a very clever chemist to contain just the right balance of vitamins and minerals for healthy bodies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6B793-9E65-1524-357C-7CB8CD441CC7}"/>
              </a:ext>
            </a:extLst>
          </p:cNvPr>
          <p:cNvSpPr txBox="1"/>
          <p:nvPr/>
        </p:nvSpPr>
        <p:spPr>
          <a:xfrm>
            <a:off x="408564" y="4224571"/>
            <a:ext cx="3901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powder in this pack makes lots of servings of a nutritious breakfast which looks like this…… </a:t>
            </a:r>
          </a:p>
        </p:txBody>
      </p:sp>
      <p:pic>
        <p:nvPicPr>
          <p:cNvPr id="5" name="Picture 2" descr="Image result for packet of e'Pap">
            <a:extLst>
              <a:ext uri="{FF2B5EF4-FFF2-40B4-BE49-F238E27FC236}">
                <a16:creationId xmlns:a16="http://schemas.microsoft.com/office/drawing/2014/main" id="{86A99B8C-4A9E-81C1-9812-F45D41FB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57" y="895250"/>
            <a:ext cx="1974059" cy="23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hild smiling at the camera&#10;&#10;Description automatically generated">
            <a:extLst>
              <a:ext uri="{FF2B5EF4-FFF2-40B4-BE49-F238E27FC236}">
                <a16:creationId xmlns:a16="http://schemas.microsoft.com/office/drawing/2014/main" id="{E3B327A7-37C5-4C46-A489-615CE2445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96" y="2952839"/>
            <a:ext cx="3142593" cy="35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7E80FF-BFA0-2EE8-2247-7281FEBB9496}"/>
              </a:ext>
            </a:extLst>
          </p:cNvPr>
          <p:cNvSpPr txBox="1"/>
          <p:nvPr/>
        </p:nvSpPr>
        <p:spPr>
          <a:xfrm>
            <a:off x="623942" y="5261272"/>
            <a:ext cx="7896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Why does a nutritious breakfast make such a difference that we raise funds to make it happen?</a:t>
            </a:r>
          </a:p>
        </p:txBody>
      </p:sp>
      <p:pic>
        <p:nvPicPr>
          <p:cNvPr id="2" name="BBA8761F-7F99-4B4E-AD06-20EBD8E3671F" descr="A161AEFF-A743-4164-B831-28C5388C2F07">
            <a:extLst>
              <a:ext uri="{FF2B5EF4-FFF2-40B4-BE49-F238E27FC236}">
                <a16:creationId xmlns:a16="http://schemas.microsoft.com/office/drawing/2014/main" id="{025EB402-EECB-0CFE-1333-B2D6AB174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/>
          <a:stretch/>
        </p:blipFill>
        <p:spPr bwMode="auto">
          <a:xfrm>
            <a:off x="223632" y="329641"/>
            <a:ext cx="3871989" cy="462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7E87758D-684C-4AC7-CD8B-CCF7EFC0F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41" y="3570052"/>
            <a:ext cx="4506444" cy="1381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AB43B-3D67-FB93-393C-D31EBD22F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73" y="3741921"/>
            <a:ext cx="4193455" cy="1161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E99638-9041-5A86-1A82-921ABD4AE3B0}"/>
              </a:ext>
            </a:extLst>
          </p:cNvPr>
          <p:cNvSpPr txBox="1"/>
          <p:nvPr/>
        </p:nvSpPr>
        <p:spPr>
          <a:xfrm>
            <a:off x="4974808" y="435804"/>
            <a:ext cx="3189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 the GRCT we raise money to fund </a:t>
            </a:r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e’Pap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for breakfast for over 8000 children each school morning in South Africa. </a:t>
            </a:r>
          </a:p>
        </p:txBody>
      </p:sp>
    </p:spTree>
    <p:extLst>
      <p:ext uri="{BB962C8B-B14F-4D97-AF65-F5344CB8AC3E}">
        <p14:creationId xmlns:p14="http://schemas.microsoft.com/office/powerpoint/2010/main" val="38802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oung child holding a bowl and a fork&#10;&#10;Description automatically generated">
            <a:extLst>
              <a:ext uri="{FF2B5EF4-FFF2-40B4-BE49-F238E27FC236}">
                <a16:creationId xmlns:a16="http://schemas.microsoft.com/office/drawing/2014/main" id="{584A5E2C-65B9-E86D-3C43-93F87AEF9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2" y="656790"/>
            <a:ext cx="2310174" cy="2772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BA301-FB02-36F0-B343-BDF5002CB8D4}"/>
              </a:ext>
            </a:extLst>
          </p:cNvPr>
          <p:cNvSpPr txBox="1"/>
          <p:nvPr/>
        </p:nvSpPr>
        <p:spPr>
          <a:xfrm>
            <a:off x="3995480" y="461578"/>
            <a:ext cx="3721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A bowl of </a:t>
            </a:r>
            <a:r>
              <a:rPr lang="en-GB" sz="32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e’Pap</a:t>
            </a:r>
            <a:r>
              <a:rPr lang="en-GB" sz="3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for breakfast….. </a:t>
            </a:r>
          </a:p>
          <a:p>
            <a:endParaRPr lang="en-GB" sz="32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…is a reason to come to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8AD02-6E14-A33F-8626-27BE8D0F1AB6}"/>
              </a:ext>
            </a:extLst>
          </p:cNvPr>
          <p:cNvSpPr txBox="1"/>
          <p:nvPr/>
        </p:nvSpPr>
        <p:spPr>
          <a:xfrm>
            <a:off x="604404" y="3710128"/>
            <a:ext cx="3675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….helps energy &amp; concentration for morning lessons</a:t>
            </a:r>
            <a:endParaRPr lang="en-GB" sz="32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E82DF-A2DF-9DA7-CC8F-45139A82C74E}"/>
              </a:ext>
            </a:extLst>
          </p:cNvPr>
          <p:cNvSpPr txBox="1"/>
          <p:nvPr/>
        </p:nvSpPr>
        <p:spPr>
          <a:xfrm>
            <a:off x="5334008" y="3218792"/>
            <a:ext cx="3675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….is more nutritious that rice or maize porridge which might be all there is at home. There are no school lunches</a:t>
            </a:r>
            <a:endParaRPr lang="en-GB" sz="24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3C9F5-9808-FDB2-C524-6711D23DE14F}"/>
              </a:ext>
            </a:extLst>
          </p:cNvPr>
          <p:cNvSpPr txBox="1"/>
          <p:nvPr/>
        </p:nvSpPr>
        <p:spPr>
          <a:xfrm>
            <a:off x="1855135" y="5528693"/>
            <a:ext cx="3675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….like a balanced diet helps us all not catch colds and viruses</a:t>
            </a:r>
            <a:endParaRPr lang="en-GB" sz="24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747B168-BE4C-260C-2BEC-739FBA2B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2" y="3880274"/>
            <a:ext cx="3721668" cy="27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AA71A4-8741-AB44-62D5-C0C4FE63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" y="311753"/>
            <a:ext cx="4571999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D304BB-5256-BF46-CBF7-DB5461505052}"/>
              </a:ext>
            </a:extLst>
          </p:cNvPr>
          <p:cNvSpPr txBox="1"/>
          <p:nvPr/>
        </p:nvSpPr>
        <p:spPr>
          <a:xfrm>
            <a:off x="5363691" y="540908"/>
            <a:ext cx="31896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These boys go to school in a tough place called </a:t>
            </a:r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Missionvale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Since the school started serving </a:t>
            </a:r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e’Pap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for breakfast they have had the energy to learn to play rugby.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Two boys like these eventually got rugby scholarships to secondary school. The first ever from </a:t>
            </a:r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Missionvale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School.</a:t>
            </a:r>
          </a:p>
        </p:txBody>
      </p:sp>
    </p:spTree>
    <p:extLst>
      <p:ext uri="{BB962C8B-B14F-4D97-AF65-F5344CB8AC3E}">
        <p14:creationId xmlns:p14="http://schemas.microsoft.com/office/powerpoint/2010/main" val="571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72562DB-2241-E98F-304C-99596B939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3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29" r="1" b="35504"/>
          <a:stretch/>
        </p:blipFill>
        <p:spPr bwMode="auto">
          <a:xfrm>
            <a:off x="2428" y="1403795"/>
            <a:ext cx="6337723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EE61627-FB01-024A-DADF-AD097802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4" y="2453462"/>
            <a:ext cx="4847769" cy="2967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500" b="1" dirty="0">
                <a:solidFill>
                  <a:schemeClr val="accent6">
                    <a:lumMod val="50000"/>
                  </a:schemeClr>
                </a:solidFill>
                <a:latin typeface="Montserrat" panose="00000800000000000000" pitchFamily="2" charset="0"/>
              </a:rPr>
              <a:t>This is Nora. She works in a creche in Addo in South Africa.</a:t>
            </a:r>
          </a:p>
          <a:p>
            <a:pPr marL="0" indent="0">
              <a:buNone/>
            </a:pPr>
            <a:endParaRPr lang="en-GB" sz="1500" b="1" dirty="0">
              <a:solidFill>
                <a:schemeClr val="accent6">
                  <a:lumMod val="50000"/>
                </a:schemeClr>
              </a:solidFill>
              <a:latin typeface="Montserrat" panose="00000800000000000000" pitchFamily="2" charset="0"/>
            </a:endParaRPr>
          </a:p>
          <a:p>
            <a:pPr marL="0" indent="0">
              <a:buNone/>
            </a:pPr>
            <a:r>
              <a:rPr lang="en-GB" sz="1500" b="1" dirty="0">
                <a:solidFill>
                  <a:schemeClr val="accent6">
                    <a:lumMod val="50000"/>
                  </a:schemeClr>
                </a:solidFill>
                <a:latin typeface="Montserrat" panose="00000800000000000000" pitchFamily="2" charset="0"/>
              </a:rPr>
              <a:t>If you look closely you can see the box of packets of </a:t>
            </a:r>
            <a:r>
              <a:rPr lang="en-GB" sz="1500" b="1" dirty="0" err="1">
                <a:solidFill>
                  <a:schemeClr val="accent6">
                    <a:lumMod val="50000"/>
                  </a:schemeClr>
                </a:solidFill>
                <a:latin typeface="Montserrat" panose="00000800000000000000" pitchFamily="2" charset="0"/>
              </a:rPr>
              <a:t>e’Pap</a:t>
            </a:r>
            <a:r>
              <a:rPr lang="en-GB" sz="1500" b="1" dirty="0">
                <a:solidFill>
                  <a:schemeClr val="accent6">
                    <a:lumMod val="50000"/>
                  </a:schemeClr>
                </a:solidFill>
                <a:latin typeface="Montserrat" panose="00000800000000000000" pitchFamily="2" charset="0"/>
              </a:rPr>
              <a:t> at her feet.</a:t>
            </a:r>
          </a:p>
          <a:p>
            <a:pPr marL="0" indent="0">
              <a:buNone/>
            </a:pPr>
            <a:endParaRPr lang="en-GB" sz="1500" b="1" dirty="0">
              <a:solidFill>
                <a:schemeClr val="accent6">
                  <a:lumMod val="50000"/>
                </a:schemeClr>
              </a:solidFill>
              <a:latin typeface="Montserrat" panose="00000800000000000000" pitchFamily="2" charset="0"/>
            </a:endParaRPr>
          </a:p>
          <a:p>
            <a:pPr marL="0" indent="0">
              <a:buNone/>
            </a:pPr>
            <a:r>
              <a:rPr lang="en-GB" sz="1500" b="1" dirty="0">
                <a:solidFill>
                  <a:schemeClr val="accent6">
                    <a:lumMod val="50000"/>
                  </a:schemeClr>
                </a:solidFill>
                <a:latin typeface="Montserrat" panose="00000800000000000000" pitchFamily="2" charset="0"/>
              </a:rPr>
              <a:t>Each packet costs about £1.50 and has about 20 Servings depending on the age of the child.</a:t>
            </a:r>
          </a:p>
          <a:p>
            <a:pPr marL="0" indent="0">
              <a:buNone/>
            </a:pPr>
            <a:endParaRPr lang="en-GB" sz="1500" b="1" dirty="0">
              <a:solidFill>
                <a:schemeClr val="accent6">
                  <a:lumMod val="50000"/>
                </a:schemeClr>
              </a:solidFill>
              <a:latin typeface="Montserrat" panose="00000800000000000000" pitchFamily="2" charset="0"/>
            </a:endParaRPr>
          </a:p>
          <a:p>
            <a:pPr marL="0" indent="0">
              <a:buNone/>
            </a:pPr>
            <a:r>
              <a:rPr lang="en-GB" sz="1500" b="1" dirty="0">
                <a:solidFill>
                  <a:schemeClr val="accent6">
                    <a:lumMod val="50000"/>
                  </a:schemeClr>
                </a:solidFill>
                <a:latin typeface="Montserrat" panose="00000800000000000000" pitchFamily="2" charset="0"/>
              </a:rPr>
              <a:t>Even if you can only give us 10p you can help us buy a child a nutritious breakfast which will help them concentrate.</a:t>
            </a:r>
          </a:p>
          <a:p>
            <a:pPr marL="0" indent="0">
              <a:buNone/>
            </a:pPr>
            <a:endParaRPr lang="en-GB" sz="1500" b="1" dirty="0">
              <a:solidFill>
                <a:srgbClr val="FFFFFF"/>
              </a:solidFill>
              <a:latin typeface="Montserrat" panose="00000800000000000000" pitchFamily="2" charset="0"/>
            </a:endParaRPr>
          </a:p>
          <a:p>
            <a:pPr marL="0" indent="0">
              <a:buNone/>
            </a:pPr>
            <a:endParaRPr lang="en-GB" sz="1500" b="1" dirty="0">
              <a:solidFill>
                <a:srgbClr val="FFFFFF"/>
              </a:solidFill>
              <a:latin typeface="Montserrat" panose="00000800000000000000" pitchFamily="2" charset="0"/>
            </a:endParaRPr>
          </a:p>
          <a:p>
            <a:endParaRPr lang="en-GB" sz="15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" name="Picture 9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EAE0F9B5-FF3F-6159-E122-0A94C92C7D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76"/>
          <a:stretch/>
        </p:blipFill>
        <p:spPr>
          <a:xfrm>
            <a:off x="4671911" y="1403795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DE9CC-7EF4-4AD4-A55A-43D2CD484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28" y="5612106"/>
            <a:ext cx="833029" cy="7663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A30C5B6-F901-48D1-926E-23CD98DD5504}"/>
              </a:ext>
            </a:extLst>
          </p:cNvPr>
          <p:cNvSpPr txBox="1">
            <a:spLocks/>
          </p:cNvSpPr>
          <p:nvPr/>
        </p:nvSpPr>
        <p:spPr>
          <a:xfrm>
            <a:off x="3844263" y="3541384"/>
            <a:ext cx="3412372" cy="4154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GB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68D60FC-07DE-1391-15F6-390A4CB72FD5}"/>
              </a:ext>
            </a:extLst>
          </p:cNvPr>
          <p:cNvSpPr txBox="1">
            <a:spLocks/>
          </p:cNvSpPr>
          <p:nvPr/>
        </p:nvSpPr>
        <p:spPr>
          <a:xfrm>
            <a:off x="674467" y="2453462"/>
            <a:ext cx="7886700" cy="6952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100" dirty="0">
              <a:solidFill>
                <a:srgbClr val="00A99D"/>
              </a:solidFill>
              <a:latin typeface="Montserrat" panose="000008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B247B-9235-A8D3-B518-E8352B2771EA}"/>
              </a:ext>
            </a:extLst>
          </p:cNvPr>
          <p:cNvSpPr txBox="1"/>
          <p:nvPr/>
        </p:nvSpPr>
        <p:spPr>
          <a:xfrm>
            <a:off x="294573" y="422754"/>
            <a:ext cx="7896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It doesn’t take much to </a:t>
            </a:r>
            <a:r>
              <a:rPr lang="en-GB" sz="2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help us 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provide </a:t>
            </a:r>
            <a:r>
              <a:rPr lang="en-GB" sz="28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e’Pap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for breakfast</a:t>
            </a:r>
          </a:p>
        </p:txBody>
      </p:sp>
    </p:spTree>
    <p:extLst>
      <p:ext uri="{BB962C8B-B14F-4D97-AF65-F5344CB8AC3E}">
        <p14:creationId xmlns:p14="http://schemas.microsoft.com/office/powerpoint/2010/main" val="9060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BD0F8-7F65-4E0D-2CEB-9AE2D7FAA186}"/>
              </a:ext>
            </a:extLst>
          </p:cNvPr>
          <p:cNvSpPr txBox="1"/>
          <p:nvPr/>
        </p:nvSpPr>
        <p:spPr>
          <a:xfrm>
            <a:off x="294573" y="422754"/>
            <a:ext cx="789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One idea which is fun fundraising is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4A2B65-4696-EF05-FB53-F7F5330D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698"/>
            <a:ext cx="9144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6C2B7-3151-F176-6EFA-1B18DC89BECE}"/>
              </a:ext>
            </a:extLst>
          </p:cNvPr>
          <p:cNvSpPr txBox="1"/>
          <p:nvPr/>
        </p:nvSpPr>
        <p:spPr>
          <a:xfrm>
            <a:off x="462739" y="4442960"/>
            <a:ext cx="7896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And we’d be happy to help.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If you would like more information go to </a:t>
            </a: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hlinkClick r:id="rId4"/>
              </a:rPr>
              <a:t>www.grct.org.uk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1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F1C5-DEAE-A0F0-829A-224B10C1D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1885" y="3151002"/>
            <a:ext cx="3077921" cy="246888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Century Gothic" panose="020B0502020202020204" pitchFamily="34" charset="0"/>
                <a:cs typeface="Aharoni" panose="02010803020104030203" pitchFamily="2" charset="-79"/>
              </a:rPr>
              <a:t>With these ideas you </a:t>
            </a:r>
            <a:r>
              <a:rPr lang="en-US" sz="4800" b="1" dirty="0">
                <a:solidFill>
                  <a:schemeClr val="accent6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can</a:t>
            </a:r>
            <a:r>
              <a:rPr lang="en-US" sz="4800" b="1" dirty="0">
                <a:latin typeface="Century Gothic" panose="020B0502020202020204" pitchFamily="34" charset="0"/>
                <a:cs typeface="Aharoni" panose="02010803020104030203" pitchFamily="2" charset="-79"/>
              </a:rPr>
              <a:t> be a person who makes a difference.</a:t>
            </a:r>
            <a:endParaRPr lang="en-GB" sz="48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 descr="Pinterest | Inspirational words, Inspirational quotes, Quotes to live by">
            <a:extLst>
              <a:ext uri="{FF2B5EF4-FFF2-40B4-BE49-F238E27FC236}">
                <a16:creationId xmlns:a16="http://schemas.microsoft.com/office/drawing/2014/main" id="{1A1D18EF-D04F-A362-94FC-E09F3CA95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615439"/>
            <a:ext cx="3842426" cy="5874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1862</TotalTime>
  <Words>614</Words>
  <Application>Microsoft Office PowerPoint</Application>
  <PresentationFormat>On-screen Show (4:3)</PresentationFormat>
  <Paragraphs>52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How can we be a person who makes a difference?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 these ideas you can be a person who makes a difference.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by doing</dc:title>
  <dc:creator>Rosslyn Doney</dc:creator>
  <cp:lastModifiedBy>Ruth Burns</cp:lastModifiedBy>
  <cp:revision>45</cp:revision>
  <dcterms:created xsi:type="dcterms:W3CDTF">2023-03-07T13:54:05Z</dcterms:created>
  <dcterms:modified xsi:type="dcterms:W3CDTF">2024-08-14T08:35:29Z</dcterms:modified>
</cp:coreProperties>
</file>