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9" r:id="rId3"/>
    <p:sldId id="258" r:id="rId4"/>
    <p:sldId id="259" r:id="rId5"/>
    <p:sldId id="266" r:id="rId6"/>
    <p:sldId id="260" r:id="rId7"/>
    <p:sldId id="261" r:id="rId8"/>
    <p:sldId id="263" r:id="rId9"/>
    <p:sldId id="264" r:id="rId10"/>
    <p:sldId id="262" r:id="rId11"/>
    <p:sldId id="270" r:id="rId12"/>
    <p:sldId id="265" r:id="rId13"/>
    <p:sldId id="267" r:id="rId14"/>
    <p:sldId id="268" r:id="rId15"/>
    <p:sldId id="271" r:id="rId16"/>
  </p:sldIdLst>
  <p:sldSz cx="12192000" cy="6858000"/>
  <p:notesSz cx="6889750"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2893" autoAdjust="0"/>
  </p:normalViewPr>
  <p:slideViewPr>
    <p:cSldViewPr snapToGrid="0">
      <p:cViewPr>
        <p:scale>
          <a:sx n="128" d="100"/>
          <a:sy n="128" d="100"/>
        </p:scale>
        <p:origin x="-90" y="-72"/>
      </p:cViewPr>
      <p:guideLst>
        <p:guide orient="horz" pos="2160"/>
        <p:guide pos="3840"/>
      </p:guideLst>
    </p:cSldViewPr>
  </p:slideViewPr>
  <p:notesTextViewPr>
    <p:cViewPr>
      <p:scale>
        <a:sx n="1" d="1"/>
        <a:sy n="1" d="1"/>
      </p:scale>
      <p:origin x="0" y="0"/>
    </p:cViewPr>
  </p:notesTextViewPr>
  <p:sorterViewPr>
    <p:cViewPr>
      <p:scale>
        <a:sx n="100" d="100"/>
        <a:sy n="100" d="100"/>
      </p:scale>
      <p:origin x="0" y="-176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156ADF-9FE6-4454-99AB-FB2CCBFA3B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4B4DC9FB-E30A-44B5-A5CE-B58F089E11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62150B29-9E1D-48A7-ABAA-97AA561E6293}"/>
              </a:ext>
            </a:extLst>
          </p:cNvPr>
          <p:cNvSpPr>
            <a:spLocks noGrp="1"/>
          </p:cNvSpPr>
          <p:nvPr>
            <p:ph type="dt" sz="half" idx="10"/>
          </p:nvPr>
        </p:nvSpPr>
        <p:spPr/>
        <p:txBody>
          <a:bodyPr/>
          <a:lstStyle/>
          <a:p>
            <a:fld id="{6D6E995F-6505-4BE4-852F-6F5D396E32F0}" type="datetimeFigureOut">
              <a:rPr lang="en-GB" smtClean="0"/>
              <a:t>03/08/2018</a:t>
            </a:fld>
            <a:endParaRPr lang="en-GB"/>
          </a:p>
        </p:txBody>
      </p:sp>
      <p:sp>
        <p:nvSpPr>
          <p:cNvPr id="5" name="Footer Placeholder 4">
            <a:extLst>
              <a:ext uri="{FF2B5EF4-FFF2-40B4-BE49-F238E27FC236}">
                <a16:creationId xmlns:a16="http://schemas.microsoft.com/office/drawing/2014/main" xmlns="" id="{9CB3C827-BA57-48B7-B812-5712FA0D86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8374E03B-B751-4731-933B-71BBFD7559C0}"/>
              </a:ext>
            </a:extLst>
          </p:cNvPr>
          <p:cNvSpPr>
            <a:spLocks noGrp="1"/>
          </p:cNvSpPr>
          <p:nvPr>
            <p:ph type="sldNum" sz="quarter" idx="12"/>
          </p:nvPr>
        </p:nvSpPr>
        <p:spPr/>
        <p:txBody>
          <a:bodyPr/>
          <a:lstStyle/>
          <a:p>
            <a:fld id="{0779A6FB-17B8-4B9E-B3BD-FD5DC97D12ED}" type="slidenum">
              <a:rPr lang="en-GB" smtClean="0"/>
              <a:t>‹#›</a:t>
            </a:fld>
            <a:endParaRPr lang="en-GB"/>
          </a:p>
        </p:txBody>
      </p:sp>
    </p:spTree>
    <p:extLst>
      <p:ext uri="{BB962C8B-B14F-4D97-AF65-F5344CB8AC3E}">
        <p14:creationId xmlns:p14="http://schemas.microsoft.com/office/powerpoint/2010/main" val="1873411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9FAB58-4405-42C4-88D1-31839FCD280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4E9BF1C3-E2EE-4702-9C5E-A5AA53425F9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DCA05FE-EC9A-490B-9B86-FF5147DA5EF9}"/>
              </a:ext>
            </a:extLst>
          </p:cNvPr>
          <p:cNvSpPr>
            <a:spLocks noGrp="1"/>
          </p:cNvSpPr>
          <p:nvPr>
            <p:ph type="dt" sz="half" idx="10"/>
          </p:nvPr>
        </p:nvSpPr>
        <p:spPr/>
        <p:txBody>
          <a:bodyPr/>
          <a:lstStyle/>
          <a:p>
            <a:fld id="{6D6E995F-6505-4BE4-852F-6F5D396E32F0}" type="datetimeFigureOut">
              <a:rPr lang="en-GB" smtClean="0"/>
              <a:t>03/08/2018</a:t>
            </a:fld>
            <a:endParaRPr lang="en-GB"/>
          </a:p>
        </p:txBody>
      </p:sp>
      <p:sp>
        <p:nvSpPr>
          <p:cNvPr id="5" name="Footer Placeholder 4">
            <a:extLst>
              <a:ext uri="{FF2B5EF4-FFF2-40B4-BE49-F238E27FC236}">
                <a16:creationId xmlns:a16="http://schemas.microsoft.com/office/drawing/2014/main" xmlns="" id="{DC1D3BB0-EC46-4D06-B699-8F41A528C2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9DFDD6D7-62BD-4724-9682-566709F9F746}"/>
              </a:ext>
            </a:extLst>
          </p:cNvPr>
          <p:cNvSpPr>
            <a:spLocks noGrp="1"/>
          </p:cNvSpPr>
          <p:nvPr>
            <p:ph type="sldNum" sz="quarter" idx="12"/>
          </p:nvPr>
        </p:nvSpPr>
        <p:spPr/>
        <p:txBody>
          <a:bodyPr/>
          <a:lstStyle/>
          <a:p>
            <a:fld id="{0779A6FB-17B8-4B9E-B3BD-FD5DC97D12ED}" type="slidenum">
              <a:rPr lang="en-GB" smtClean="0"/>
              <a:t>‹#›</a:t>
            </a:fld>
            <a:endParaRPr lang="en-GB"/>
          </a:p>
        </p:txBody>
      </p:sp>
    </p:spTree>
    <p:extLst>
      <p:ext uri="{BB962C8B-B14F-4D97-AF65-F5344CB8AC3E}">
        <p14:creationId xmlns:p14="http://schemas.microsoft.com/office/powerpoint/2010/main" val="523350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97A22A2D-7194-4F26-BC3D-C5F3FCE726B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78F2DBA5-D97F-4136-AC70-37963DF0F0A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688EF70-7857-41BB-95F6-36F6908628E8}"/>
              </a:ext>
            </a:extLst>
          </p:cNvPr>
          <p:cNvSpPr>
            <a:spLocks noGrp="1"/>
          </p:cNvSpPr>
          <p:nvPr>
            <p:ph type="dt" sz="half" idx="10"/>
          </p:nvPr>
        </p:nvSpPr>
        <p:spPr/>
        <p:txBody>
          <a:bodyPr/>
          <a:lstStyle/>
          <a:p>
            <a:fld id="{6D6E995F-6505-4BE4-852F-6F5D396E32F0}" type="datetimeFigureOut">
              <a:rPr lang="en-GB" smtClean="0"/>
              <a:t>03/08/2018</a:t>
            </a:fld>
            <a:endParaRPr lang="en-GB"/>
          </a:p>
        </p:txBody>
      </p:sp>
      <p:sp>
        <p:nvSpPr>
          <p:cNvPr id="5" name="Footer Placeholder 4">
            <a:extLst>
              <a:ext uri="{FF2B5EF4-FFF2-40B4-BE49-F238E27FC236}">
                <a16:creationId xmlns:a16="http://schemas.microsoft.com/office/drawing/2014/main" xmlns="" id="{3C4DEDF4-2EF1-4EB4-8872-15C0B82FCD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FBF12FA6-6860-48CE-B463-87576C911F5C}"/>
              </a:ext>
            </a:extLst>
          </p:cNvPr>
          <p:cNvSpPr>
            <a:spLocks noGrp="1"/>
          </p:cNvSpPr>
          <p:nvPr>
            <p:ph type="sldNum" sz="quarter" idx="12"/>
          </p:nvPr>
        </p:nvSpPr>
        <p:spPr/>
        <p:txBody>
          <a:bodyPr/>
          <a:lstStyle/>
          <a:p>
            <a:fld id="{0779A6FB-17B8-4B9E-B3BD-FD5DC97D12ED}" type="slidenum">
              <a:rPr lang="en-GB" smtClean="0"/>
              <a:t>‹#›</a:t>
            </a:fld>
            <a:endParaRPr lang="en-GB"/>
          </a:p>
        </p:txBody>
      </p:sp>
    </p:spTree>
    <p:extLst>
      <p:ext uri="{BB962C8B-B14F-4D97-AF65-F5344CB8AC3E}">
        <p14:creationId xmlns:p14="http://schemas.microsoft.com/office/powerpoint/2010/main" val="1965245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FB54BF-7349-48E8-86F5-1EA4CE0F7B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87F7FA39-30A8-41B0-A626-C925F86DC61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A106910F-8570-4F62-9D00-B6689229FF36}"/>
              </a:ext>
            </a:extLst>
          </p:cNvPr>
          <p:cNvSpPr>
            <a:spLocks noGrp="1"/>
          </p:cNvSpPr>
          <p:nvPr>
            <p:ph type="dt" sz="half" idx="10"/>
          </p:nvPr>
        </p:nvSpPr>
        <p:spPr/>
        <p:txBody>
          <a:bodyPr/>
          <a:lstStyle/>
          <a:p>
            <a:fld id="{6D6E995F-6505-4BE4-852F-6F5D396E32F0}" type="datetimeFigureOut">
              <a:rPr lang="en-GB" smtClean="0"/>
              <a:t>03/08/2018</a:t>
            </a:fld>
            <a:endParaRPr lang="en-GB"/>
          </a:p>
        </p:txBody>
      </p:sp>
      <p:sp>
        <p:nvSpPr>
          <p:cNvPr id="5" name="Footer Placeholder 4">
            <a:extLst>
              <a:ext uri="{FF2B5EF4-FFF2-40B4-BE49-F238E27FC236}">
                <a16:creationId xmlns:a16="http://schemas.microsoft.com/office/drawing/2014/main" xmlns="" id="{A13D49C6-6D83-49A4-AA8A-00401A2E6C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594B97F8-5D60-4C15-9D7A-A94B95FC05EB}"/>
              </a:ext>
            </a:extLst>
          </p:cNvPr>
          <p:cNvSpPr>
            <a:spLocks noGrp="1"/>
          </p:cNvSpPr>
          <p:nvPr>
            <p:ph type="sldNum" sz="quarter" idx="12"/>
          </p:nvPr>
        </p:nvSpPr>
        <p:spPr/>
        <p:txBody>
          <a:bodyPr/>
          <a:lstStyle/>
          <a:p>
            <a:fld id="{0779A6FB-17B8-4B9E-B3BD-FD5DC97D12ED}" type="slidenum">
              <a:rPr lang="en-GB" smtClean="0"/>
              <a:t>‹#›</a:t>
            </a:fld>
            <a:endParaRPr lang="en-GB"/>
          </a:p>
        </p:txBody>
      </p:sp>
    </p:spTree>
    <p:extLst>
      <p:ext uri="{BB962C8B-B14F-4D97-AF65-F5344CB8AC3E}">
        <p14:creationId xmlns:p14="http://schemas.microsoft.com/office/powerpoint/2010/main" val="2890905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93AF71-73FA-4110-B799-52D5E8FB91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FBAD6F39-5709-46BD-9C59-25F1302F81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F266C6C9-CAC7-4F97-812B-F98844A58C23}"/>
              </a:ext>
            </a:extLst>
          </p:cNvPr>
          <p:cNvSpPr>
            <a:spLocks noGrp="1"/>
          </p:cNvSpPr>
          <p:nvPr>
            <p:ph type="dt" sz="half" idx="10"/>
          </p:nvPr>
        </p:nvSpPr>
        <p:spPr/>
        <p:txBody>
          <a:bodyPr/>
          <a:lstStyle/>
          <a:p>
            <a:fld id="{6D6E995F-6505-4BE4-852F-6F5D396E32F0}" type="datetimeFigureOut">
              <a:rPr lang="en-GB" smtClean="0"/>
              <a:t>03/08/2018</a:t>
            </a:fld>
            <a:endParaRPr lang="en-GB"/>
          </a:p>
        </p:txBody>
      </p:sp>
      <p:sp>
        <p:nvSpPr>
          <p:cNvPr id="5" name="Footer Placeholder 4">
            <a:extLst>
              <a:ext uri="{FF2B5EF4-FFF2-40B4-BE49-F238E27FC236}">
                <a16:creationId xmlns:a16="http://schemas.microsoft.com/office/drawing/2014/main" xmlns="" id="{D2EF0760-B448-47D0-8DFF-1045F3A057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74E71202-8E4B-4771-A5B5-87554FF7267A}"/>
              </a:ext>
            </a:extLst>
          </p:cNvPr>
          <p:cNvSpPr>
            <a:spLocks noGrp="1"/>
          </p:cNvSpPr>
          <p:nvPr>
            <p:ph type="sldNum" sz="quarter" idx="12"/>
          </p:nvPr>
        </p:nvSpPr>
        <p:spPr/>
        <p:txBody>
          <a:bodyPr/>
          <a:lstStyle/>
          <a:p>
            <a:fld id="{0779A6FB-17B8-4B9E-B3BD-FD5DC97D12ED}" type="slidenum">
              <a:rPr lang="en-GB" smtClean="0"/>
              <a:t>‹#›</a:t>
            </a:fld>
            <a:endParaRPr lang="en-GB"/>
          </a:p>
        </p:txBody>
      </p:sp>
    </p:spTree>
    <p:extLst>
      <p:ext uri="{BB962C8B-B14F-4D97-AF65-F5344CB8AC3E}">
        <p14:creationId xmlns:p14="http://schemas.microsoft.com/office/powerpoint/2010/main" val="2803875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B2B7E9-5F26-4B3D-92E5-B33F8050100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C13D8E47-83FC-4958-B62B-C719EECAD3E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A4414664-08CF-48A2-B220-1DBFE00DFF1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2224A8E3-F85A-4C13-A6D0-4FEFD440D5D2}"/>
              </a:ext>
            </a:extLst>
          </p:cNvPr>
          <p:cNvSpPr>
            <a:spLocks noGrp="1"/>
          </p:cNvSpPr>
          <p:nvPr>
            <p:ph type="dt" sz="half" idx="10"/>
          </p:nvPr>
        </p:nvSpPr>
        <p:spPr/>
        <p:txBody>
          <a:bodyPr/>
          <a:lstStyle/>
          <a:p>
            <a:fld id="{6D6E995F-6505-4BE4-852F-6F5D396E32F0}" type="datetimeFigureOut">
              <a:rPr lang="en-GB" smtClean="0"/>
              <a:t>03/08/2018</a:t>
            </a:fld>
            <a:endParaRPr lang="en-GB"/>
          </a:p>
        </p:txBody>
      </p:sp>
      <p:sp>
        <p:nvSpPr>
          <p:cNvPr id="6" name="Footer Placeholder 5">
            <a:extLst>
              <a:ext uri="{FF2B5EF4-FFF2-40B4-BE49-F238E27FC236}">
                <a16:creationId xmlns:a16="http://schemas.microsoft.com/office/drawing/2014/main" xmlns="" id="{87B481C6-FA0D-468D-8287-E7E4720628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3DE3832A-E621-4D59-81BA-1156DA4D7550}"/>
              </a:ext>
            </a:extLst>
          </p:cNvPr>
          <p:cNvSpPr>
            <a:spLocks noGrp="1"/>
          </p:cNvSpPr>
          <p:nvPr>
            <p:ph type="sldNum" sz="quarter" idx="12"/>
          </p:nvPr>
        </p:nvSpPr>
        <p:spPr/>
        <p:txBody>
          <a:bodyPr/>
          <a:lstStyle/>
          <a:p>
            <a:fld id="{0779A6FB-17B8-4B9E-B3BD-FD5DC97D12ED}" type="slidenum">
              <a:rPr lang="en-GB" smtClean="0"/>
              <a:t>‹#›</a:t>
            </a:fld>
            <a:endParaRPr lang="en-GB"/>
          </a:p>
        </p:txBody>
      </p:sp>
    </p:spTree>
    <p:extLst>
      <p:ext uri="{BB962C8B-B14F-4D97-AF65-F5344CB8AC3E}">
        <p14:creationId xmlns:p14="http://schemas.microsoft.com/office/powerpoint/2010/main" val="105085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F726AD-E7C0-4675-B974-59AEC83FFE4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21292189-D517-4220-9F20-4A7DE8F633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DDFFC593-0AC0-459F-AFE9-5796ED044E6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D0FC1481-D3B2-403F-95D4-BA393CD826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8832289B-9943-4AB4-821E-C5284A0BD7C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14F90EF5-1FBB-4DC8-BAB2-7538B8240B59}"/>
              </a:ext>
            </a:extLst>
          </p:cNvPr>
          <p:cNvSpPr>
            <a:spLocks noGrp="1"/>
          </p:cNvSpPr>
          <p:nvPr>
            <p:ph type="dt" sz="half" idx="10"/>
          </p:nvPr>
        </p:nvSpPr>
        <p:spPr/>
        <p:txBody>
          <a:bodyPr/>
          <a:lstStyle/>
          <a:p>
            <a:fld id="{6D6E995F-6505-4BE4-852F-6F5D396E32F0}" type="datetimeFigureOut">
              <a:rPr lang="en-GB" smtClean="0"/>
              <a:t>03/08/2018</a:t>
            </a:fld>
            <a:endParaRPr lang="en-GB"/>
          </a:p>
        </p:txBody>
      </p:sp>
      <p:sp>
        <p:nvSpPr>
          <p:cNvPr id="8" name="Footer Placeholder 7">
            <a:extLst>
              <a:ext uri="{FF2B5EF4-FFF2-40B4-BE49-F238E27FC236}">
                <a16:creationId xmlns:a16="http://schemas.microsoft.com/office/drawing/2014/main" xmlns="" id="{A5DB8541-856B-4380-930C-E52024EEFE5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8BA17213-0649-44C5-A877-686C15161EAE}"/>
              </a:ext>
            </a:extLst>
          </p:cNvPr>
          <p:cNvSpPr>
            <a:spLocks noGrp="1"/>
          </p:cNvSpPr>
          <p:nvPr>
            <p:ph type="sldNum" sz="quarter" idx="12"/>
          </p:nvPr>
        </p:nvSpPr>
        <p:spPr/>
        <p:txBody>
          <a:bodyPr/>
          <a:lstStyle/>
          <a:p>
            <a:fld id="{0779A6FB-17B8-4B9E-B3BD-FD5DC97D12ED}" type="slidenum">
              <a:rPr lang="en-GB" smtClean="0"/>
              <a:t>‹#›</a:t>
            </a:fld>
            <a:endParaRPr lang="en-GB"/>
          </a:p>
        </p:txBody>
      </p:sp>
    </p:spTree>
    <p:extLst>
      <p:ext uri="{BB962C8B-B14F-4D97-AF65-F5344CB8AC3E}">
        <p14:creationId xmlns:p14="http://schemas.microsoft.com/office/powerpoint/2010/main" val="1894278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1E9AFB-BF6D-4504-A35B-09CDF263F14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A1A76EA0-2F21-4F1E-970E-0DAC707283C6}"/>
              </a:ext>
            </a:extLst>
          </p:cNvPr>
          <p:cNvSpPr>
            <a:spLocks noGrp="1"/>
          </p:cNvSpPr>
          <p:nvPr>
            <p:ph type="dt" sz="half" idx="10"/>
          </p:nvPr>
        </p:nvSpPr>
        <p:spPr/>
        <p:txBody>
          <a:bodyPr/>
          <a:lstStyle/>
          <a:p>
            <a:fld id="{6D6E995F-6505-4BE4-852F-6F5D396E32F0}" type="datetimeFigureOut">
              <a:rPr lang="en-GB" smtClean="0"/>
              <a:t>03/08/2018</a:t>
            </a:fld>
            <a:endParaRPr lang="en-GB"/>
          </a:p>
        </p:txBody>
      </p:sp>
      <p:sp>
        <p:nvSpPr>
          <p:cNvPr id="4" name="Footer Placeholder 3">
            <a:extLst>
              <a:ext uri="{FF2B5EF4-FFF2-40B4-BE49-F238E27FC236}">
                <a16:creationId xmlns:a16="http://schemas.microsoft.com/office/drawing/2014/main" xmlns="" id="{C3F33368-E938-4E4C-86F7-55118F068B5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4FE2D4E2-B402-4EC9-A6F7-81B41253901A}"/>
              </a:ext>
            </a:extLst>
          </p:cNvPr>
          <p:cNvSpPr>
            <a:spLocks noGrp="1"/>
          </p:cNvSpPr>
          <p:nvPr>
            <p:ph type="sldNum" sz="quarter" idx="12"/>
          </p:nvPr>
        </p:nvSpPr>
        <p:spPr/>
        <p:txBody>
          <a:bodyPr/>
          <a:lstStyle/>
          <a:p>
            <a:fld id="{0779A6FB-17B8-4B9E-B3BD-FD5DC97D12ED}" type="slidenum">
              <a:rPr lang="en-GB" smtClean="0"/>
              <a:t>‹#›</a:t>
            </a:fld>
            <a:endParaRPr lang="en-GB"/>
          </a:p>
        </p:txBody>
      </p:sp>
    </p:spTree>
    <p:extLst>
      <p:ext uri="{BB962C8B-B14F-4D97-AF65-F5344CB8AC3E}">
        <p14:creationId xmlns:p14="http://schemas.microsoft.com/office/powerpoint/2010/main" val="2891723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1658F9-62AF-4300-9E80-E81BD00885CC}"/>
              </a:ext>
            </a:extLst>
          </p:cNvPr>
          <p:cNvSpPr>
            <a:spLocks noGrp="1"/>
          </p:cNvSpPr>
          <p:nvPr>
            <p:ph type="dt" sz="half" idx="10"/>
          </p:nvPr>
        </p:nvSpPr>
        <p:spPr/>
        <p:txBody>
          <a:bodyPr/>
          <a:lstStyle/>
          <a:p>
            <a:fld id="{6D6E995F-6505-4BE4-852F-6F5D396E32F0}" type="datetimeFigureOut">
              <a:rPr lang="en-GB" smtClean="0"/>
              <a:t>03/08/2018</a:t>
            </a:fld>
            <a:endParaRPr lang="en-GB"/>
          </a:p>
        </p:txBody>
      </p:sp>
      <p:sp>
        <p:nvSpPr>
          <p:cNvPr id="3" name="Footer Placeholder 2">
            <a:extLst>
              <a:ext uri="{FF2B5EF4-FFF2-40B4-BE49-F238E27FC236}">
                <a16:creationId xmlns:a16="http://schemas.microsoft.com/office/drawing/2014/main" xmlns="" id="{9130B934-B457-4EB0-8284-0C0AFAE9EAE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1DFCCB63-C118-4D38-ABE8-9B9A6F4E9A45}"/>
              </a:ext>
            </a:extLst>
          </p:cNvPr>
          <p:cNvSpPr>
            <a:spLocks noGrp="1"/>
          </p:cNvSpPr>
          <p:nvPr>
            <p:ph type="sldNum" sz="quarter" idx="12"/>
          </p:nvPr>
        </p:nvSpPr>
        <p:spPr/>
        <p:txBody>
          <a:bodyPr/>
          <a:lstStyle/>
          <a:p>
            <a:fld id="{0779A6FB-17B8-4B9E-B3BD-FD5DC97D12ED}" type="slidenum">
              <a:rPr lang="en-GB" smtClean="0"/>
              <a:t>‹#›</a:t>
            </a:fld>
            <a:endParaRPr lang="en-GB"/>
          </a:p>
        </p:txBody>
      </p:sp>
    </p:spTree>
    <p:extLst>
      <p:ext uri="{BB962C8B-B14F-4D97-AF65-F5344CB8AC3E}">
        <p14:creationId xmlns:p14="http://schemas.microsoft.com/office/powerpoint/2010/main" val="3814109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7A1F0F-11B9-4DEF-AC1F-2443ECA71B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F7D501E6-3681-4DB3-87BE-BBB68CB854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9BC24EDF-680B-4BD1-B4A9-0C61FE3294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3E9D430F-FA8A-426E-93F6-FAAA7161F929}"/>
              </a:ext>
            </a:extLst>
          </p:cNvPr>
          <p:cNvSpPr>
            <a:spLocks noGrp="1"/>
          </p:cNvSpPr>
          <p:nvPr>
            <p:ph type="dt" sz="half" idx="10"/>
          </p:nvPr>
        </p:nvSpPr>
        <p:spPr/>
        <p:txBody>
          <a:bodyPr/>
          <a:lstStyle/>
          <a:p>
            <a:fld id="{6D6E995F-6505-4BE4-852F-6F5D396E32F0}" type="datetimeFigureOut">
              <a:rPr lang="en-GB" smtClean="0"/>
              <a:t>03/08/2018</a:t>
            </a:fld>
            <a:endParaRPr lang="en-GB"/>
          </a:p>
        </p:txBody>
      </p:sp>
      <p:sp>
        <p:nvSpPr>
          <p:cNvPr id="6" name="Footer Placeholder 5">
            <a:extLst>
              <a:ext uri="{FF2B5EF4-FFF2-40B4-BE49-F238E27FC236}">
                <a16:creationId xmlns:a16="http://schemas.microsoft.com/office/drawing/2014/main" xmlns="" id="{C89719E7-C0EF-485C-90EA-72E8A5C8F61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E97923EE-A3EE-4735-85B0-3015573D5C66}"/>
              </a:ext>
            </a:extLst>
          </p:cNvPr>
          <p:cNvSpPr>
            <a:spLocks noGrp="1"/>
          </p:cNvSpPr>
          <p:nvPr>
            <p:ph type="sldNum" sz="quarter" idx="12"/>
          </p:nvPr>
        </p:nvSpPr>
        <p:spPr/>
        <p:txBody>
          <a:bodyPr/>
          <a:lstStyle/>
          <a:p>
            <a:fld id="{0779A6FB-17B8-4B9E-B3BD-FD5DC97D12ED}" type="slidenum">
              <a:rPr lang="en-GB" smtClean="0"/>
              <a:t>‹#›</a:t>
            </a:fld>
            <a:endParaRPr lang="en-GB"/>
          </a:p>
        </p:txBody>
      </p:sp>
    </p:spTree>
    <p:extLst>
      <p:ext uri="{BB962C8B-B14F-4D97-AF65-F5344CB8AC3E}">
        <p14:creationId xmlns:p14="http://schemas.microsoft.com/office/powerpoint/2010/main" val="3499607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DB277A7-C4E6-48C1-B963-A84DEC0EA9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A5186389-7B64-445A-AE5B-5454A1A48F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404FCD38-98F2-40DC-AB99-9B43CE9F82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7D17957-DB13-4CA7-9D8F-0EB343AC5911}"/>
              </a:ext>
            </a:extLst>
          </p:cNvPr>
          <p:cNvSpPr>
            <a:spLocks noGrp="1"/>
          </p:cNvSpPr>
          <p:nvPr>
            <p:ph type="dt" sz="half" idx="10"/>
          </p:nvPr>
        </p:nvSpPr>
        <p:spPr/>
        <p:txBody>
          <a:bodyPr/>
          <a:lstStyle/>
          <a:p>
            <a:fld id="{6D6E995F-6505-4BE4-852F-6F5D396E32F0}" type="datetimeFigureOut">
              <a:rPr lang="en-GB" smtClean="0"/>
              <a:t>03/08/2018</a:t>
            </a:fld>
            <a:endParaRPr lang="en-GB"/>
          </a:p>
        </p:txBody>
      </p:sp>
      <p:sp>
        <p:nvSpPr>
          <p:cNvPr id="6" name="Footer Placeholder 5">
            <a:extLst>
              <a:ext uri="{FF2B5EF4-FFF2-40B4-BE49-F238E27FC236}">
                <a16:creationId xmlns:a16="http://schemas.microsoft.com/office/drawing/2014/main" xmlns="" id="{32CFC0BB-2D7D-4A08-A76C-80447E6DBA7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56DF7CEF-E704-422A-B2A4-C1DE5C0DEB95}"/>
              </a:ext>
            </a:extLst>
          </p:cNvPr>
          <p:cNvSpPr>
            <a:spLocks noGrp="1"/>
          </p:cNvSpPr>
          <p:nvPr>
            <p:ph type="sldNum" sz="quarter" idx="12"/>
          </p:nvPr>
        </p:nvSpPr>
        <p:spPr/>
        <p:txBody>
          <a:bodyPr/>
          <a:lstStyle/>
          <a:p>
            <a:fld id="{0779A6FB-17B8-4B9E-B3BD-FD5DC97D12ED}" type="slidenum">
              <a:rPr lang="en-GB" smtClean="0"/>
              <a:t>‹#›</a:t>
            </a:fld>
            <a:endParaRPr lang="en-GB"/>
          </a:p>
        </p:txBody>
      </p:sp>
    </p:spTree>
    <p:extLst>
      <p:ext uri="{BB962C8B-B14F-4D97-AF65-F5344CB8AC3E}">
        <p14:creationId xmlns:p14="http://schemas.microsoft.com/office/powerpoint/2010/main" val="731186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91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6DA5192-10D6-4359-B867-0B2CAE53F2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121B9CF9-56A1-4EBC-801D-33CDE7B911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C486779F-EDD1-42C8-BE35-FAF19F04E8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6E995F-6505-4BE4-852F-6F5D396E32F0}" type="datetimeFigureOut">
              <a:rPr lang="en-GB" smtClean="0"/>
              <a:t>03/08/2018</a:t>
            </a:fld>
            <a:endParaRPr lang="en-GB"/>
          </a:p>
        </p:txBody>
      </p:sp>
      <p:sp>
        <p:nvSpPr>
          <p:cNvPr id="5" name="Footer Placeholder 4">
            <a:extLst>
              <a:ext uri="{FF2B5EF4-FFF2-40B4-BE49-F238E27FC236}">
                <a16:creationId xmlns:a16="http://schemas.microsoft.com/office/drawing/2014/main" xmlns="" id="{D134F92A-098C-4E75-8FF4-F445C42A70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4FBEE6A2-4A25-40AD-AE40-D6C49C388D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79A6FB-17B8-4B9E-B3BD-FD5DC97D12ED}" type="slidenum">
              <a:rPr lang="en-GB" smtClean="0"/>
              <a:t>‹#›</a:t>
            </a:fld>
            <a:endParaRPr lang="en-GB"/>
          </a:p>
        </p:txBody>
      </p:sp>
    </p:spTree>
    <p:extLst>
      <p:ext uri="{BB962C8B-B14F-4D97-AF65-F5344CB8AC3E}">
        <p14:creationId xmlns:p14="http://schemas.microsoft.com/office/powerpoint/2010/main" val="29950152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xmlns="" id="{66B332A4-D438-4773-A77F-5ED49A448D9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xmlns="" id="{DF9AD32D-FF05-44F4-BD4D-9CEE89B71EB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ctrTitle"/>
          </p:nvPr>
        </p:nvSpPr>
        <p:spPr>
          <a:xfrm>
            <a:off x="2555631" y="1441938"/>
            <a:ext cx="7080738" cy="3974124"/>
          </a:xfrm>
        </p:spPr>
        <p:txBody>
          <a:bodyPr vert="horz" lIns="91440" tIns="45720" rIns="91440" bIns="45720" rtlCol="0" anchor="ctr">
            <a:normAutofit fontScale="90000"/>
          </a:bodyPr>
          <a:lstStyle/>
          <a:p>
            <a:r>
              <a:rPr lang="en-US" sz="5400" b="1" dirty="0">
                <a:solidFill>
                  <a:schemeClr val="bg1">
                    <a:lumMod val="95000"/>
                    <a:lumOff val="5000"/>
                  </a:schemeClr>
                </a:solidFill>
              </a:rPr>
              <a:t>Year 3/4</a:t>
            </a:r>
            <a:r>
              <a:rPr lang="en-US" sz="5400" dirty="0">
                <a:solidFill>
                  <a:schemeClr val="bg1">
                    <a:lumMod val="95000"/>
                    <a:lumOff val="5000"/>
                  </a:schemeClr>
                </a:solidFill>
              </a:rPr>
              <a:t> </a:t>
            </a:r>
            <a:br>
              <a:rPr lang="en-US" sz="5400" dirty="0">
                <a:solidFill>
                  <a:schemeClr val="bg1">
                    <a:lumMod val="95000"/>
                    <a:lumOff val="5000"/>
                  </a:schemeClr>
                </a:solidFill>
              </a:rPr>
            </a:br>
            <a:r>
              <a:rPr lang="en-US" sz="5400" dirty="0">
                <a:solidFill>
                  <a:schemeClr val="bg1">
                    <a:lumMod val="95000"/>
                    <a:lumOff val="5000"/>
                  </a:schemeClr>
                </a:solidFill>
              </a:rPr>
              <a:t>A learning journey in the Diocesan Syllabus</a:t>
            </a:r>
            <a:br>
              <a:rPr lang="en-US" sz="5400" dirty="0">
                <a:solidFill>
                  <a:schemeClr val="bg1">
                    <a:lumMod val="95000"/>
                    <a:lumOff val="5000"/>
                  </a:schemeClr>
                </a:solidFill>
              </a:rPr>
            </a:br>
            <a:r>
              <a:rPr lang="en-US" sz="5400" dirty="0">
                <a:solidFill>
                  <a:schemeClr val="bg1">
                    <a:lumMod val="95000"/>
                    <a:lumOff val="5000"/>
                  </a:schemeClr>
                </a:solidFill>
              </a:rPr>
              <a:t>‘God’ concept </a:t>
            </a:r>
            <a:br>
              <a:rPr lang="en-US" sz="5400" dirty="0">
                <a:solidFill>
                  <a:schemeClr val="bg1">
                    <a:lumMod val="95000"/>
                    <a:lumOff val="5000"/>
                  </a:schemeClr>
                </a:solidFill>
              </a:rPr>
            </a:br>
            <a:r>
              <a:rPr lang="en-US" sz="5400" dirty="0">
                <a:solidFill>
                  <a:schemeClr val="bg1">
                    <a:lumMod val="95000"/>
                    <a:lumOff val="5000"/>
                  </a:schemeClr>
                </a:solidFill>
              </a:rPr>
              <a:t>using resources from UC &amp; Diocesan ideas.</a:t>
            </a:r>
            <a:br>
              <a:rPr lang="en-US" sz="5400" dirty="0">
                <a:solidFill>
                  <a:schemeClr val="bg1">
                    <a:lumMod val="95000"/>
                    <a:lumOff val="5000"/>
                  </a:schemeClr>
                </a:solidFill>
              </a:rPr>
            </a:br>
            <a:endParaRPr lang="en-US" sz="5400" dirty="0">
              <a:solidFill>
                <a:schemeClr val="bg1">
                  <a:lumMod val="95000"/>
                  <a:lumOff val="5000"/>
                </a:schemeClr>
              </a:solidFill>
            </a:endParaRPr>
          </a:p>
        </p:txBody>
      </p:sp>
    </p:spTree>
    <p:extLst>
      <p:ext uri="{BB962C8B-B14F-4D97-AF65-F5344CB8AC3E}">
        <p14:creationId xmlns:p14="http://schemas.microsoft.com/office/powerpoint/2010/main" val="118679653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3BE34F-AB61-4943-943C-6A306BCB310A}"/>
              </a:ext>
            </a:extLst>
          </p:cNvPr>
          <p:cNvSpPr>
            <a:spLocks noGrp="1"/>
          </p:cNvSpPr>
          <p:nvPr>
            <p:ph type="title"/>
          </p:nvPr>
        </p:nvSpPr>
        <p:spPr>
          <a:xfrm>
            <a:off x="211008" y="197047"/>
            <a:ext cx="10786187" cy="552450"/>
          </a:xfrm>
        </p:spPr>
        <p:txBody>
          <a:bodyPr>
            <a:noAutofit/>
          </a:bodyPr>
          <a:lstStyle/>
          <a:p>
            <a:r>
              <a:rPr lang="en-GB" sz="2400" b="1" dirty="0">
                <a:solidFill>
                  <a:srgbClr val="7030A0"/>
                </a:solidFill>
              </a:rPr>
              <a:t>Step 5 Extending the idea of God &amp; considering the different roles of the Trinity</a:t>
            </a:r>
            <a:r>
              <a:rPr lang="en-GB" sz="2400" b="1" dirty="0"/>
              <a:t/>
            </a:r>
            <a:br>
              <a:rPr lang="en-GB" sz="2400" b="1" dirty="0"/>
            </a:br>
            <a:endParaRPr lang="en-GB" sz="2400" dirty="0"/>
          </a:p>
        </p:txBody>
      </p:sp>
      <p:pic>
        <p:nvPicPr>
          <p:cNvPr id="10" name="Content Placeholder 9" descr="A close up of text on a white background&#10;&#10;Description generated with high confidence">
            <a:extLst>
              <a:ext uri="{FF2B5EF4-FFF2-40B4-BE49-F238E27FC236}">
                <a16:creationId xmlns:a16="http://schemas.microsoft.com/office/drawing/2014/main" xmlns="" id="{EEF8094F-FBEC-441F-83E8-684B30F37A3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8125" y="1610497"/>
            <a:ext cx="11163300" cy="5047478"/>
          </a:xfrm>
        </p:spPr>
      </p:pic>
      <p:sp>
        <p:nvSpPr>
          <p:cNvPr id="3" name="Rectangle 2">
            <a:extLst>
              <a:ext uri="{FF2B5EF4-FFF2-40B4-BE49-F238E27FC236}">
                <a16:creationId xmlns:a16="http://schemas.microsoft.com/office/drawing/2014/main" xmlns="" id="{018C26E5-7776-4172-8C66-8A1CC2821859}"/>
              </a:ext>
            </a:extLst>
          </p:cNvPr>
          <p:cNvSpPr/>
          <p:nvPr/>
        </p:nvSpPr>
        <p:spPr>
          <a:xfrm>
            <a:off x="211008" y="440946"/>
            <a:ext cx="11042196" cy="1169551"/>
          </a:xfrm>
          <a:prstGeom prst="rect">
            <a:avLst/>
          </a:prstGeom>
        </p:spPr>
        <p:txBody>
          <a:bodyPr wrap="square">
            <a:spAutoFit/>
          </a:bodyPr>
          <a:lstStyle/>
          <a:p>
            <a:r>
              <a:rPr lang="en-GB" b="1" dirty="0"/>
              <a:t>Matching different symbols to various parts of the Trinit</a:t>
            </a:r>
            <a:r>
              <a:rPr lang="en-GB" dirty="0"/>
              <a:t>y</a:t>
            </a:r>
            <a:r>
              <a:rPr lang="en-GB" sz="1400" dirty="0"/>
              <a:t>. </a:t>
            </a:r>
            <a:r>
              <a:rPr lang="en-GB" i="1" dirty="0"/>
              <a:t>UC</a:t>
            </a:r>
            <a:r>
              <a:rPr lang="en-GB" sz="1400" i="1" dirty="0"/>
              <a:t> Resource Idea</a:t>
            </a:r>
            <a:r>
              <a:rPr lang="en-GB" sz="1400" dirty="0"/>
              <a:t/>
            </a:r>
            <a:br>
              <a:rPr lang="en-GB" sz="1400" dirty="0"/>
            </a:br>
            <a:r>
              <a:rPr lang="en-GB" sz="1600" dirty="0">
                <a:solidFill>
                  <a:srgbClr val="FF0000"/>
                </a:solidFill>
              </a:rPr>
              <a:t>Teacher Comment in red ink on pupil's work below</a:t>
            </a:r>
          </a:p>
          <a:p>
            <a:r>
              <a:rPr lang="en-GB" dirty="0"/>
              <a:t>‘Pupil A  said she found it difficult as some of the words could relate to 2 or more parts of the Trinity. </a:t>
            </a:r>
            <a:br>
              <a:rPr lang="en-GB" dirty="0"/>
            </a:br>
            <a:r>
              <a:rPr lang="en-GB" dirty="0"/>
              <a:t>She changed her mind and wanted to discuss a few.’</a:t>
            </a:r>
          </a:p>
        </p:txBody>
      </p:sp>
    </p:spTree>
    <p:extLst>
      <p:ext uri="{BB962C8B-B14F-4D97-AF65-F5344CB8AC3E}">
        <p14:creationId xmlns:p14="http://schemas.microsoft.com/office/powerpoint/2010/main" val="1796563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B25CE8-2D81-4129-B611-D58CD8B270BD}"/>
              </a:ext>
            </a:extLst>
          </p:cNvPr>
          <p:cNvSpPr>
            <a:spLocks noGrp="1"/>
          </p:cNvSpPr>
          <p:nvPr>
            <p:ph type="title"/>
          </p:nvPr>
        </p:nvSpPr>
        <p:spPr>
          <a:xfrm>
            <a:off x="6662056" y="428092"/>
            <a:ext cx="4933950" cy="1325563"/>
          </a:xfrm>
        </p:spPr>
        <p:txBody>
          <a:bodyPr>
            <a:normAutofit/>
          </a:bodyPr>
          <a:lstStyle/>
          <a:p>
            <a:r>
              <a:rPr lang="en-GB" sz="2800" b="1" dirty="0">
                <a:solidFill>
                  <a:srgbClr val="7030A0"/>
                </a:solidFill>
              </a:rPr>
              <a:t>Step 6</a:t>
            </a:r>
            <a:br>
              <a:rPr lang="en-GB" sz="2800" b="1" dirty="0">
                <a:solidFill>
                  <a:srgbClr val="7030A0"/>
                </a:solidFill>
              </a:rPr>
            </a:br>
            <a:r>
              <a:rPr lang="en-GB" sz="2800" b="1" dirty="0">
                <a:solidFill>
                  <a:srgbClr val="7030A0"/>
                </a:solidFill>
              </a:rPr>
              <a:t>Looking &amp; linking ideas </a:t>
            </a:r>
          </a:p>
        </p:txBody>
      </p:sp>
      <p:pic>
        <p:nvPicPr>
          <p:cNvPr id="4" name="Content Placeholder 3" descr="A close up of text on a white background&#10;&#10;Description generated with high confidence">
            <a:extLst>
              <a:ext uri="{FF2B5EF4-FFF2-40B4-BE49-F238E27FC236}">
                <a16:creationId xmlns:a16="http://schemas.microsoft.com/office/drawing/2014/main" xmlns="" id="{C04561AC-93A9-44CC-BD7E-F60807071B96}"/>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50000"/>
                    </a14:imgEffect>
                    <a14:imgEffect>
                      <a14:saturation sat="0"/>
                    </a14:imgEffect>
                  </a14:imgLayer>
                </a14:imgProps>
              </a:ext>
              <a:ext uri="{28A0092B-C50C-407E-A947-70E740481C1C}">
                <a14:useLocalDpi xmlns:a14="http://schemas.microsoft.com/office/drawing/2010/main" val="0"/>
              </a:ext>
            </a:extLst>
          </a:blip>
          <a:srcRect/>
          <a:stretch/>
        </p:blipFill>
        <p:spPr>
          <a:xfrm rot="5400000">
            <a:off x="834752" y="574074"/>
            <a:ext cx="5036095" cy="56605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a:extLst>
              <a:ext uri="{FF2B5EF4-FFF2-40B4-BE49-F238E27FC236}">
                <a16:creationId xmlns:a16="http://schemas.microsoft.com/office/drawing/2014/main" xmlns="" id="{0DB38F28-87E0-4E7C-8CFE-532BD9A555EE}"/>
              </a:ext>
            </a:extLst>
          </p:cNvPr>
          <p:cNvSpPr txBox="1"/>
          <p:nvPr/>
        </p:nvSpPr>
        <p:spPr>
          <a:xfrm>
            <a:off x="6662056" y="1509143"/>
            <a:ext cx="4933950" cy="1938992"/>
          </a:xfrm>
          <a:prstGeom prst="rect">
            <a:avLst/>
          </a:prstGeom>
          <a:noFill/>
        </p:spPr>
        <p:txBody>
          <a:bodyPr wrap="square" rtlCol="0">
            <a:spAutoFit/>
          </a:bodyPr>
          <a:lstStyle/>
          <a:p>
            <a:r>
              <a:rPr lang="en-GB" sz="2400" b="1" dirty="0">
                <a:solidFill>
                  <a:srgbClr val="7030A0"/>
                </a:solidFill>
              </a:rPr>
              <a:t>Ephesians 4:4-6 There is one body &amp; one spirit, just as you were called to one hope; one Lord, one faith, one baptism, one God &amp; father of all who is over all through all &amp; in all.</a:t>
            </a:r>
          </a:p>
        </p:txBody>
      </p:sp>
      <p:sp>
        <p:nvSpPr>
          <p:cNvPr id="7" name="TextBox 6">
            <a:extLst>
              <a:ext uri="{FF2B5EF4-FFF2-40B4-BE49-F238E27FC236}">
                <a16:creationId xmlns:a16="http://schemas.microsoft.com/office/drawing/2014/main" xmlns="" id="{8C263968-16B8-4705-BEB6-2A0912414C47}"/>
              </a:ext>
            </a:extLst>
          </p:cNvPr>
          <p:cNvSpPr txBox="1"/>
          <p:nvPr/>
        </p:nvSpPr>
        <p:spPr>
          <a:xfrm>
            <a:off x="6662056" y="3607836"/>
            <a:ext cx="4933950" cy="3046988"/>
          </a:xfrm>
          <a:prstGeom prst="rect">
            <a:avLst/>
          </a:prstGeom>
          <a:noFill/>
        </p:spPr>
        <p:txBody>
          <a:bodyPr wrap="square" rtlCol="0">
            <a:spAutoFit/>
          </a:bodyPr>
          <a:lstStyle/>
          <a:p>
            <a:r>
              <a:rPr lang="en-GB" sz="2400" dirty="0"/>
              <a:t>Pupil Response</a:t>
            </a:r>
          </a:p>
          <a:p>
            <a:r>
              <a:rPr lang="en-GB" sz="2400" dirty="0"/>
              <a:t>‘I think it means there is still 1 but its all for 1. God is everything and everywhere’.</a:t>
            </a:r>
          </a:p>
          <a:p>
            <a:endParaRPr lang="en-GB" sz="2400" dirty="0"/>
          </a:p>
          <a:p>
            <a:r>
              <a:rPr lang="en-GB" sz="2400" b="1" dirty="0">
                <a:solidFill>
                  <a:srgbClr val="00B050"/>
                </a:solidFill>
              </a:rPr>
              <a:t>Teacher’s Question: What next step would you use? Would you use the same or different Bible verses here?</a:t>
            </a:r>
          </a:p>
        </p:txBody>
      </p:sp>
    </p:spTree>
    <p:extLst>
      <p:ext uri="{BB962C8B-B14F-4D97-AF65-F5344CB8AC3E}">
        <p14:creationId xmlns:p14="http://schemas.microsoft.com/office/powerpoint/2010/main" val="167326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4FDA07-A505-4857-AAC1-256443BF650A}"/>
              </a:ext>
            </a:extLst>
          </p:cNvPr>
          <p:cNvSpPr>
            <a:spLocks noGrp="1"/>
          </p:cNvSpPr>
          <p:nvPr>
            <p:ph type="title"/>
          </p:nvPr>
        </p:nvSpPr>
        <p:spPr/>
        <p:txBody>
          <a:bodyPr>
            <a:normAutofit/>
          </a:bodyPr>
          <a:lstStyle/>
          <a:p>
            <a:r>
              <a:rPr lang="en-GB" sz="3600" b="1" dirty="0">
                <a:solidFill>
                  <a:srgbClr val="7030A0"/>
                </a:solidFill>
              </a:rPr>
              <a:t>Step 7 Examining prayer for understanding God &amp; Trinity</a:t>
            </a:r>
            <a:r>
              <a:rPr lang="en-GB" sz="3600" dirty="0"/>
              <a:t/>
            </a:r>
            <a:br>
              <a:rPr lang="en-GB" sz="3600" dirty="0"/>
            </a:br>
            <a:r>
              <a:rPr lang="en-GB" sz="3600" dirty="0"/>
              <a:t>St Patrick's breastplate is important because…….</a:t>
            </a:r>
          </a:p>
        </p:txBody>
      </p:sp>
      <p:sp>
        <p:nvSpPr>
          <p:cNvPr id="3" name="Content Placeholder 2">
            <a:extLst>
              <a:ext uri="{FF2B5EF4-FFF2-40B4-BE49-F238E27FC236}">
                <a16:creationId xmlns:a16="http://schemas.microsoft.com/office/drawing/2014/main" xmlns="" id="{68335DC1-B352-4EE9-A83C-D58C8C5F4F92}"/>
              </a:ext>
            </a:extLst>
          </p:cNvPr>
          <p:cNvSpPr>
            <a:spLocks noGrp="1"/>
          </p:cNvSpPr>
          <p:nvPr>
            <p:ph idx="1"/>
          </p:nvPr>
        </p:nvSpPr>
        <p:spPr>
          <a:xfrm>
            <a:off x="447675" y="1825625"/>
            <a:ext cx="11325225" cy="4351338"/>
          </a:xfrm>
        </p:spPr>
        <p:txBody>
          <a:bodyPr/>
          <a:lstStyle/>
          <a:p>
            <a:pPr marL="0" indent="0">
              <a:buNone/>
            </a:pPr>
            <a:r>
              <a:rPr lang="en-GB" dirty="0"/>
              <a:t>‘It tells us about the Trinity. It tells us about God. Bind and Trinity are possibly the most important words. Bind because it means keep something in your heart. Trinity because it is God the Father, God the Son and Holy Spirit’. </a:t>
            </a:r>
            <a:r>
              <a:rPr lang="en-GB" i="1" dirty="0"/>
              <a:t>Frances </a:t>
            </a:r>
          </a:p>
          <a:p>
            <a:pPr marL="0" indent="0">
              <a:buNone/>
            </a:pPr>
            <a:r>
              <a:rPr lang="en-GB" dirty="0">
                <a:solidFill>
                  <a:srgbClr val="FF0000"/>
                </a:solidFill>
              </a:rPr>
              <a:t>Teacher Comment</a:t>
            </a:r>
          </a:p>
          <a:p>
            <a:pPr marL="0" indent="0">
              <a:buNone/>
            </a:pPr>
            <a:r>
              <a:rPr lang="en-GB" dirty="0">
                <a:solidFill>
                  <a:srgbClr val="FF0000"/>
                </a:solidFill>
              </a:rPr>
              <a:t>‘Good verbal discussion with Pupil A about what the word ‘bind’ meant.’</a:t>
            </a:r>
          </a:p>
          <a:p>
            <a:pPr marL="0" indent="0">
              <a:buNone/>
            </a:pPr>
            <a:r>
              <a:rPr lang="en-GB" b="1" dirty="0">
                <a:solidFill>
                  <a:srgbClr val="00B050"/>
                </a:solidFill>
              </a:rPr>
              <a:t>Teacher’s Question: How would you move the learning on? How would you ensure greater depth of learning? What process of learning do you use?</a:t>
            </a:r>
          </a:p>
          <a:p>
            <a:pPr marL="0" indent="0">
              <a:buNone/>
            </a:pPr>
            <a:r>
              <a:rPr lang="en-GB" b="1" dirty="0">
                <a:solidFill>
                  <a:srgbClr val="00B050"/>
                </a:solidFill>
              </a:rPr>
              <a:t>How do you know when it works?</a:t>
            </a:r>
          </a:p>
        </p:txBody>
      </p:sp>
    </p:spTree>
    <p:extLst>
      <p:ext uri="{BB962C8B-B14F-4D97-AF65-F5344CB8AC3E}">
        <p14:creationId xmlns:p14="http://schemas.microsoft.com/office/powerpoint/2010/main" val="61077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594D9E-D6C7-4D96-BFA9-55CE1ED94B64}"/>
              </a:ext>
            </a:extLst>
          </p:cNvPr>
          <p:cNvSpPr>
            <a:spLocks noGrp="1"/>
          </p:cNvSpPr>
          <p:nvPr>
            <p:ph type="title"/>
          </p:nvPr>
        </p:nvSpPr>
        <p:spPr>
          <a:xfrm>
            <a:off x="771524" y="582839"/>
            <a:ext cx="10982325" cy="1325563"/>
          </a:xfrm>
        </p:spPr>
        <p:txBody>
          <a:bodyPr>
            <a:normAutofit fontScale="90000"/>
          </a:bodyPr>
          <a:lstStyle/>
          <a:p>
            <a:r>
              <a:rPr lang="en-GB" sz="3100" b="1" dirty="0">
                <a:solidFill>
                  <a:srgbClr val="7030A0"/>
                </a:solidFill>
              </a:rPr>
              <a:t>Step 8 RE Assessment Task Year 3</a:t>
            </a:r>
            <a:br>
              <a:rPr lang="en-GB" sz="3100" b="1" dirty="0">
                <a:solidFill>
                  <a:srgbClr val="7030A0"/>
                </a:solidFill>
              </a:rPr>
            </a:br>
            <a:r>
              <a:rPr lang="en-GB" sz="3100" b="1" dirty="0">
                <a:solidFill>
                  <a:srgbClr val="7030A0"/>
                </a:solidFill>
              </a:rPr>
              <a:t/>
            </a:r>
            <a:br>
              <a:rPr lang="en-GB" sz="3100" b="1" dirty="0">
                <a:solidFill>
                  <a:srgbClr val="7030A0"/>
                </a:solidFill>
              </a:rPr>
            </a:br>
            <a:r>
              <a:rPr lang="en-GB" sz="3100" b="1" dirty="0">
                <a:solidFill>
                  <a:srgbClr val="7030A0"/>
                </a:solidFill>
              </a:rPr>
              <a:t>How do Christian people view God? How does all our research show where they get their ideas from? Can you create an abstract design or symbol that shows how Christians view God?</a:t>
            </a:r>
          </a:p>
        </p:txBody>
      </p:sp>
      <p:sp>
        <p:nvSpPr>
          <p:cNvPr id="3" name="Content Placeholder 2">
            <a:extLst>
              <a:ext uri="{FF2B5EF4-FFF2-40B4-BE49-F238E27FC236}">
                <a16:creationId xmlns:a16="http://schemas.microsoft.com/office/drawing/2014/main" xmlns="" id="{9B215368-6DCE-407F-93C2-CF519F6A96D0}"/>
              </a:ext>
            </a:extLst>
          </p:cNvPr>
          <p:cNvSpPr>
            <a:spLocks noGrp="1"/>
          </p:cNvSpPr>
          <p:nvPr>
            <p:ph idx="1"/>
          </p:nvPr>
        </p:nvSpPr>
        <p:spPr>
          <a:xfrm>
            <a:off x="838200" y="2578553"/>
            <a:ext cx="10515600" cy="3696607"/>
          </a:xfrm>
        </p:spPr>
        <p:txBody>
          <a:bodyPr>
            <a:normAutofit fontScale="55000" lnSpcReduction="20000"/>
          </a:bodyPr>
          <a:lstStyle/>
          <a:p>
            <a:pPr marL="0" indent="0">
              <a:buNone/>
            </a:pPr>
            <a:r>
              <a:rPr lang="en-GB" sz="3800" b="1" i="1" dirty="0"/>
              <a:t>Pupil written response</a:t>
            </a:r>
          </a:p>
          <a:p>
            <a:pPr marL="0" indent="0">
              <a:buNone/>
            </a:pPr>
            <a:r>
              <a:rPr lang="en-GB" sz="3800" i="1" dirty="0"/>
              <a:t>God is….</a:t>
            </a:r>
          </a:p>
          <a:p>
            <a:pPr marL="0" indent="0">
              <a:buNone/>
            </a:pPr>
            <a:r>
              <a:rPr lang="en-GB" sz="3800" i="1" dirty="0"/>
              <a:t>‘The best way to learn about God is in the bible. There is an old and new testament. God isn’t a human he lives in heaven (a place in the sky). Christians believe God will forgive you if you are truly sorry. God is actually 3 things, the Father, the Son and the Holy Spirit. This forms the Trinity. Let me show you before I do. I will talk some more about God. God sent down his only son Jesus. God was at the beginning of the world, this is the beginning of the Old Testament. Jesus had his disciples, I wont tell you about them because we are talking about God.’</a:t>
            </a:r>
          </a:p>
          <a:p>
            <a:pPr marL="0" indent="0">
              <a:buNone/>
            </a:pPr>
            <a:endParaRPr lang="en-GB" sz="2000" i="1" dirty="0"/>
          </a:p>
          <a:p>
            <a:pPr marL="0" indent="0">
              <a:buNone/>
            </a:pPr>
            <a:r>
              <a:rPr lang="en-GB" sz="4500" b="1" i="1" dirty="0">
                <a:solidFill>
                  <a:srgbClr val="00B050"/>
                </a:solidFill>
              </a:rPr>
              <a:t>Teacher’s Question: How would you assess the pupil’s understanding of God according to the Diocesan end of unit outcomes? What process of learning did you use?</a:t>
            </a:r>
          </a:p>
          <a:p>
            <a:pPr marL="0" indent="0">
              <a:buNone/>
            </a:pPr>
            <a:endParaRPr lang="en-GB" sz="2000" i="1" dirty="0"/>
          </a:p>
        </p:txBody>
      </p:sp>
    </p:spTree>
    <p:extLst>
      <p:ext uri="{BB962C8B-B14F-4D97-AF65-F5344CB8AC3E}">
        <p14:creationId xmlns:p14="http://schemas.microsoft.com/office/powerpoint/2010/main" val="3009732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4">
            <a:extLst>
              <a:ext uri="{FF2B5EF4-FFF2-40B4-BE49-F238E27FC236}">
                <a16:creationId xmlns:a16="http://schemas.microsoft.com/office/drawing/2014/main" xmlns="" id="{9153DED4-39DA-419A-ADB0-A78FE7EDEF5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rot="5400000">
            <a:off x="1871503" y="580104"/>
            <a:ext cx="3803190" cy="6800295"/>
          </a:xfrm>
          <a:prstGeom prst="rect">
            <a:avLst/>
          </a:prstGeom>
          <a:effectLst/>
        </p:spPr>
      </p:pic>
      <p:sp>
        <p:nvSpPr>
          <p:cNvPr id="2" name="Title 1">
            <a:extLst>
              <a:ext uri="{FF2B5EF4-FFF2-40B4-BE49-F238E27FC236}">
                <a16:creationId xmlns:a16="http://schemas.microsoft.com/office/drawing/2014/main" xmlns="" id="{3B989037-0664-4A52-B408-234418CBC5DD}"/>
              </a:ext>
            </a:extLst>
          </p:cNvPr>
          <p:cNvSpPr>
            <a:spLocks noGrp="1"/>
          </p:cNvSpPr>
          <p:nvPr>
            <p:ph type="title"/>
          </p:nvPr>
        </p:nvSpPr>
        <p:spPr>
          <a:xfrm>
            <a:off x="353654" y="295892"/>
            <a:ext cx="11051840" cy="1146268"/>
          </a:xfrm>
        </p:spPr>
        <p:txBody>
          <a:bodyPr>
            <a:normAutofit fontScale="90000"/>
          </a:bodyPr>
          <a:lstStyle/>
          <a:p>
            <a:r>
              <a:rPr lang="en-GB" dirty="0"/>
              <a:t>Pupil A’s abstract design for how Christians view God</a:t>
            </a:r>
          </a:p>
        </p:txBody>
      </p:sp>
      <p:sp>
        <p:nvSpPr>
          <p:cNvPr id="10" name="Content Placeholder 9"/>
          <p:cNvSpPr>
            <a:spLocks noGrp="1"/>
          </p:cNvSpPr>
          <p:nvPr>
            <p:ph idx="1"/>
          </p:nvPr>
        </p:nvSpPr>
        <p:spPr>
          <a:xfrm>
            <a:off x="586757" y="1442160"/>
            <a:ext cx="6586489" cy="4199710"/>
          </a:xfrm>
        </p:spPr>
        <p:txBody>
          <a:bodyPr>
            <a:normAutofit/>
          </a:bodyPr>
          <a:lstStyle/>
          <a:p>
            <a:pPr marL="0" indent="0">
              <a:buNone/>
            </a:pPr>
            <a:r>
              <a:rPr lang="en-US" sz="2400" dirty="0">
                <a:solidFill>
                  <a:srgbClr val="7030A0"/>
                </a:solidFill>
              </a:rPr>
              <a:t>Teacher Comment ‘Use of metaphors not similes’.</a:t>
            </a:r>
          </a:p>
        </p:txBody>
      </p:sp>
      <p:sp>
        <p:nvSpPr>
          <p:cNvPr id="3" name="Rectangle 2">
            <a:extLst>
              <a:ext uri="{FF2B5EF4-FFF2-40B4-BE49-F238E27FC236}">
                <a16:creationId xmlns:a16="http://schemas.microsoft.com/office/drawing/2014/main" xmlns="" id="{53EA7BC5-A58B-46EC-BA6C-1D02B2D234AE}"/>
              </a:ext>
            </a:extLst>
          </p:cNvPr>
          <p:cNvSpPr/>
          <p:nvPr/>
        </p:nvSpPr>
        <p:spPr>
          <a:xfrm>
            <a:off x="7387053" y="1442160"/>
            <a:ext cx="4156017" cy="4154984"/>
          </a:xfrm>
          <a:prstGeom prst="rect">
            <a:avLst/>
          </a:prstGeom>
        </p:spPr>
        <p:txBody>
          <a:bodyPr wrap="square">
            <a:spAutoFit/>
          </a:bodyPr>
          <a:lstStyle/>
          <a:p>
            <a:r>
              <a:rPr lang="en-GB" sz="2400" i="1"/>
              <a:t>Pupil Comments</a:t>
            </a:r>
          </a:p>
          <a:p>
            <a:r>
              <a:rPr lang="en-GB" sz="2400" i="1"/>
              <a:t>‘I chose the Bible because there is where we read about God. Bread and wine it was eaten at the last supper. White feathers because it means someone in heaven is thinking about you. To me God is a shepherd because he watches over us all the time. God is always with us.’</a:t>
            </a:r>
          </a:p>
          <a:p>
            <a:endParaRPr lang="en-GB" sz="2400" i="1" dirty="0"/>
          </a:p>
        </p:txBody>
      </p:sp>
      <p:sp>
        <p:nvSpPr>
          <p:cNvPr id="4" name="Rectangle 3">
            <a:extLst>
              <a:ext uri="{FF2B5EF4-FFF2-40B4-BE49-F238E27FC236}">
                <a16:creationId xmlns:a16="http://schemas.microsoft.com/office/drawing/2014/main" xmlns="" id="{20776517-A669-4FF6-8DB5-5013A1A6476E}"/>
              </a:ext>
            </a:extLst>
          </p:cNvPr>
          <p:cNvSpPr/>
          <p:nvPr/>
        </p:nvSpPr>
        <p:spPr>
          <a:xfrm>
            <a:off x="586757" y="5938490"/>
            <a:ext cx="11788669" cy="523220"/>
          </a:xfrm>
          <a:prstGeom prst="rect">
            <a:avLst/>
          </a:prstGeom>
        </p:spPr>
        <p:txBody>
          <a:bodyPr wrap="square">
            <a:spAutoFit/>
          </a:bodyPr>
          <a:lstStyle/>
          <a:p>
            <a:r>
              <a:rPr lang="en-GB" sz="2800" b="1" i="1" dirty="0">
                <a:solidFill>
                  <a:srgbClr val="00B050"/>
                </a:solidFill>
              </a:rPr>
              <a:t>Teacher’s Question: What would you say are the next steps for learning?</a:t>
            </a:r>
          </a:p>
        </p:txBody>
      </p:sp>
    </p:spTree>
    <p:extLst>
      <p:ext uri="{BB962C8B-B14F-4D97-AF65-F5344CB8AC3E}">
        <p14:creationId xmlns:p14="http://schemas.microsoft.com/office/powerpoint/2010/main" val="25765838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C0934D-7A73-4C2A-8484-577ECA530AC1}"/>
              </a:ext>
            </a:extLst>
          </p:cNvPr>
          <p:cNvSpPr>
            <a:spLocks noGrp="1"/>
          </p:cNvSpPr>
          <p:nvPr>
            <p:ph type="title"/>
          </p:nvPr>
        </p:nvSpPr>
        <p:spPr>
          <a:xfrm>
            <a:off x="838200" y="365125"/>
            <a:ext cx="10820400" cy="1325563"/>
          </a:xfrm>
        </p:spPr>
        <p:txBody>
          <a:bodyPr>
            <a:normAutofit/>
          </a:bodyPr>
          <a:lstStyle/>
          <a:p>
            <a:r>
              <a:rPr lang="en-GB" sz="3600" b="1" dirty="0"/>
              <a:t>Teacher Assessment: </a:t>
            </a:r>
            <a:r>
              <a:rPr lang="en-GB" sz="3600" dirty="0"/>
              <a:t>This work showed evidence for the expected level &amp; some elements for exceeding level</a:t>
            </a:r>
          </a:p>
        </p:txBody>
      </p:sp>
      <p:sp>
        <p:nvSpPr>
          <p:cNvPr id="3" name="Content Placeholder 2">
            <a:extLst>
              <a:ext uri="{FF2B5EF4-FFF2-40B4-BE49-F238E27FC236}">
                <a16:creationId xmlns:a16="http://schemas.microsoft.com/office/drawing/2014/main" xmlns="" id="{2C912DCC-A1CE-4ED2-93D9-2ABB9D9470D2}"/>
              </a:ext>
            </a:extLst>
          </p:cNvPr>
          <p:cNvSpPr>
            <a:spLocks noGrp="1"/>
          </p:cNvSpPr>
          <p:nvPr>
            <p:ph idx="1"/>
          </p:nvPr>
        </p:nvSpPr>
        <p:spPr/>
        <p:txBody>
          <a:bodyPr>
            <a:normAutofit fontScale="92500"/>
          </a:bodyPr>
          <a:lstStyle/>
          <a:p>
            <a:pPr marL="0" indent="0">
              <a:buNone/>
            </a:pPr>
            <a:r>
              <a:rPr lang="en-GB" b="1" dirty="0"/>
              <a:t>Expected (All children)</a:t>
            </a:r>
          </a:p>
          <a:p>
            <a:r>
              <a:rPr lang="en-GB" dirty="0">
                <a:highlight>
                  <a:srgbClr val="FFFF00"/>
                </a:highlight>
              </a:rPr>
              <a:t>I can describe what some Christians believe about God.</a:t>
            </a:r>
          </a:p>
          <a:p>
            <a:r>
              <a:rPr lang="en-GB" dirty="0">
                <a:highlight>
                  <a:srgbClr val="FFFF00"/>
                </a:highlight>
              </a:rPr>
              <a:t>I can make a link between my own ideas about God and those of others.</a:t>
            </a:r>
          </a:p>
          <a:p>
            <a:r>
              <a:rPr lang="en-GB" dirty="0">
                <a:highlight>
                  <a:srgbClr val="FFFF00"/>
                </a:highlight>
              </a:rPr>
              <a:t>I can suggest some meanings in Christian symbols about God</a:t>
            </a:r>
          </a:p>
          <a:p>
            <a:r>
              <a:rPr lang="en-GB" dirty="0">
                <a:highlight>
                  <a:srgbClr val="FFFF00"/>
                </a:highlight>
              </a:rPr>
              <a:t>I can use a metaphor to describe God. </a:t>
            </a:r>
          </a:p>
          <a:p>
            <a:pPr marL="0" indent="0">
              <a:buNone/>
            </a:pPr>
            <a:r>
              <a:rPr lang="en-GB" b="1" dirty="0"/>
              <a:t>Exceeding (Few children) </a:t>
            </a:r>
          </a:p>
          <a:p>
            <a:r>
              <a:rPr lang="en-GB" dirty="0"/>
              <a:t>I can describe the impact of believing in God on some Christian people.</a:t>
            </a:r>
          </a:p>
          <a:p>
            <a:r>
              <a:rPr lang="en-GB" dirty="0"/>
              <a:t>I can show I understand different opinions about God</a:t>
            </a:r>
          </a:p>
          <a:p>
            <a:r>
              <a:rPr lang="en-GB" dirty="0">
                <a:highlight>
                  <a:srgbClr val="FFFF00"/>
                </a:highlight>
              </a:rPr>
              <a:t>I can compare some Christian ideas to my own ideas about God.</a:t>
            </a:r>
            <a:endParaRPr lang="en-GB" dirty="0">
              <a:solidFill>
                <a:srgbClr val="000000"/>
              </a:solidFill>
              <a:highlight>
                <a:srgbClr val="FFFF00"/>
              </a:highlight>
              <a:latin typeface="Arial" panose="020B0604020202020204" pitchFamily="34" charset="0"/>
              <a:ea typeface="Calibri" panose="020F0502020204030204" pitchFamily="34" charset="0"/>
            </a:endParaRPr>
          </a:p>
          <a:p>
            <a:endParaRPr lang="en-GB" dirty="0"/>
          </a:p>
          <a:p>
            <a:endParaRPr lang="en-GB" dirty="0"/>
          </a:p>
        </p:txBody>
      </p:sp>
    </p:spTree>
    <p:extLst>
      <p:ext uri="{BB962C8B-B14F-4D97-AF65-F5344CB8AC3E}">
        <p14:creationId xmlns:p14="http://schemas.microsoft.com/office/powerpoint/2010/main" val="209919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xmlns="" id="{199020F0-B54A-47FC-9834-A30F58E280D9}"/>
              </a:ext>
            </a:extLst>
          </p:cNvPr>
          <p:cNvGraphicFramePr>
            <a:graphicFrameLocks noGrp="1"/>
          </p:cNvGraphicFramePr>
          <p:nvPr>
            <p:ph idx="1"/>
            <p:extLst>
              <p:ext uri="{D42A27DB-BD31-4B8C-83A1-F6EECF244321}">
                <p14:modId xmlns:p14="http://schemas.microsoft.com/office/powerpoint/2010/main" val="184550552"/>
              </p:ext>
            </p:extLst>
          </p:nvPr>
        </p:nvGraphicFramePr>
        <p:xfrm>
          <a:off x="239486" y="193674"/>
          <a:ext cx="11794017" cy="6472302"/>
        </p:xfrm>
        <a:graphic>
          <a:graphicData uri="http://schemas.openxmlformats.org/drawingml/2006/table">
            <a:tbl>
              <a:tblPr firstRow="1" firstCol="1" bandRow="1">
                <a:tableStyleId>{5C22544A-7EE6-4342-B048-85BDC9FD1C3A}</a:tableStyleId>
              </a:tblPr>
              <a:tblGrid>
                <a:gridCol w="959095">
                  <a:extLst>
                    <a:ext uri="{9D8B030D-6E8A-4147-A177-3AD203B41FA5}">
                      <a16:colId xmlns:a16="http://schemas.microsoft.com/office/drawing/2014/main" xmlns="" val="1217750645"/>
                    </a:ext>
                  </a:extLst>
                </a:gridCol>
                <a:gridCol w="3176119">
                  <a:extLst>
                    <a:ext uri="{9D8B030D-6E8A-4147-A177-3AD203B41FA5}">
                      <a16:colId xmlns:a16="http://schemas.microsoft.com/office/drawing/2014/main" xmlns="" val="1600420584"/>
                    </a:ext>
                  </a:extLst>
                </a:gridCol>
                <a:gridCol w="7658803">
                  <a:extLst>
                    <a:ext uri="{9D8B030D-6E8A-4147-A177-3AD203B41FA5}">
                      <a16:colId xmlns:a16="http://schemas.microsoft.com/office/drawing/2014/main" xmlns="" val="2625983894"/>
                    </a:ext>
                  </a:extLst>
                </a:gridCol>
              </a:tblGrid>
              <a:tr h="243056">
                <a:tc gridSpan="3">
                  <a:txBody>
                    <a:bodyPr/>
                    <a:lstStyle/>
                    <a:p>
                      <a:pPr algn="ctr">
                        <a:lnSpc>
                          <a:spcPct val="107000"/>
                        </a:lnSpc>
                        <a:spcAft>
                          <a:spcPts val="0"/>
                        </a:spcAft>
                      </a:pPr>
                      <a:r>
                        <a:rPr lang="en-GB" sz="1400" dirty="0">
                          <a:effectLst/>
                        </a:rPr>
                        <a:t>Long Term Plan for Religious Education for Primary Schools in Chester Diocese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xmlns="" val="1809853433"/>
                  </a:ext>
                </a:extLst>
              </a:tr>
              <a:tr h="243056">
                <a:tc gridSpan="3">
                  <a:txBody>
                    <a:bodyPr/>
                    <a:lstStyle/>
                    <a:p>
                      <a:pPr algn="l">
                        <a:lnSpc>
                          <a:spcPct val="107000"/>
                        </a:lnSpc>
                        <a:spcAft>
                          <a:spcPts val="0"/>
                        </a:spcAft>
                      </a:pPr>
                      <a:r>
                        <a:rPr lang="en-GB" sz="1400" dirty="0">
                          <a:effectLst/>
                        </a:rPr>
                        <a:t>Autumn Term 1b         Christian Concept: God          Theme:  Descriptions of God</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xmlns="" val="751644989"/>
                  </a:ext>
                </a:extLst>
              </a:tr>
              <a:tr h="243056">
                <a:tc>
                  <a:txBody>
                    <a:bodyPr/>
                    <a:lstStyle/>
                    <a:p>
                      <a:pPr algn="ctr">
                        <a:lnSpc>
                          <a:spcPct val="107000"/>
                        </a:lnSpc>
                        <a:spcAft>
                          <a:spcPts val="0"/>
                        </a:spcAft>
                      </a:pPr>
                      <a:r>
                        <a:rPr lang="en-GB" sz="1400" dirty="0">
                          <a:effectLst/>
                        </a:rPr>
                        <a:t>Year Group</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tc>
                  <a:txBody>
                    <a:bodyPr/>
                    <a:lstStyle/>
                    <a:p>
                      <a:pPr algn="ctr">
                        <a:lnSpc>
                          <a:spcPct val="107000"/>
                        </a:lnSpc>
                        <a:spcAft>
                          <a:spcPts val="0"/>
                        </a:spcAft>
                      </a:pPr>
                      <a:r>
                        <a:rPr lang="en-GB" sz="1400" dirty="0">
                          <a:effectLst/>
                        </a:rPr>
                        <a:t>Enquiry Questions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tc>
                  <a:txBody>
                    <a:bodyPr/>
                    <a:lstStyle/>
                    <a:p>
                      <a:pPr algn="ctr">
                        <a:lnSpc>
                          <a:spcPct val="107000"/>
                        </a:lnSpc>
                        <a:spcAft>
                          <a:spcPts val="0"/>
                        </a:spcAft>
                      </a:pPr>
                      <a:r>
                        <a:rPr lang="en-GB" sz="1400" dirty="0">
                          <a:effectLst/>
                        </a:rPr>
                        <a:t>Essential Knowledge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extLst>
                  <a:ext uri="{0D108BD9-81ED-4DB2-BD59-A6C34878D82A}">
                    <a16:rowId xmlns:a16="http://schemas.microsoft.com/office/drawing/2014/main" xmlns="" val="3043414946"/>
                  </a:ext>
                </a:extLst>
              </a:tr>
              <a:tr h="486110">
                <a:tc>
                  <a:txBody>
                    <a:bodyPr/>
                    <a:lstStyle/>
                    <a:p>
                      <a:pPr algn="ctr">
                        <a:lnSpc>
                          <a:spcPct val="107000"/>
                        </a:lnSpc>
                        <a:spcAft>
                          <a:spcPts val="0"/>
                        </a:spcAft>
                      </a:pPr>
                      <a:r>
                        <a:rPr lang="en-GB" sz="1400">
                          <a:effectLst/>
                        </a:rPr>
                        <a:t>FS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tc>
                  <a:txBody>
                    <a:bodyPr/>
                    <a:lstStyle/>
                    <a:p>
                      <a:pPr algn="l">
                        <a:lnSpc>
                          <a:spcPct val="107000"/>
                        </a:lnSpc>
                        <a:spcAft>
                          <a:spcPts val="0"/>
                        </a:spcAft>
                      </a:pPr>
                      <a:r>
                        <a:rPr lang="en-GB" sz="1400" b="1" dirty="0">
                          <a:effectLst/>
                        </a:rPr>
                        <a:t>What do Christians say God is like?</a:t>
                      </a:r>
                    </a:p>
                    <a:p>
                      <a:pPr algn="l">
                        <a:lnSpc>
                          <a:spcPct val="107000"/>
                        </a:lnSpc>
                        <a:spcAft>
                          <a:spcPts val="0"/>
                        </a:spcAft>
                      </a:pPr>
                      <a:r>
                        <a:rPr lang="en-GB" sz="1400" b="1" dirty="0">
                          <a:effectLst/>
                        </a:rPr>
                        <a:t>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tc>
                  <a:txBody>
                    <a:bodyPr/>
                    <a:lstStyle/>
                    <a:p>
                      <a:pPr algn="l">
                        <a:lnSpc>
                          <a:spcPct val="107000"/>
                        </a:lnSpc>
                        <a:spcAft>
                          <a:spcPts val="0"/>
                        </a:spcAft>
                      </a:pPr>
                      <a:r>
                        <a:rPr lang="en-GB" sz="1400" b="1" dirty="0">
                          <a:effectLst/>
                        </a:rPr>
                        <a:t>Old Testament         David &amp; Goliath: 1 Samuel 16:16-17; God as Shepherd: Psalm 23:1-2</a:t>
                      </a:r>
                    </a:p>
                    <a:p>
                      <a:pPr algn="l">
                        <a:lnSpc>
                          <a:spcPct val="107000"/>
                        </a:lnSpc>
                        <a:spcAft>
                          <a:spcPts val="0"/>
                        </a:spcAft>
                      </a:pPr>
                      <a:r>
                        <a:rPr lang="en-GB" sz="1400" b="1" dirty="0">
                          <a:effectLst/>
                        </a:rPr>
                        <a:t>New Testament       Jesus’ Teaching: Parables of Lost Sheep and Lost Coin   Luke 15:1-7; 8-10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extLst>
                  <a:ext uri="{0D108BD9-81ED-4DB2-BD59-A6C34878D82A}">
                    <a16:rowId xmlns:a16="http://schemas.microsoft.com/office/drawing/2014/main" xmlns="" val="4109567450"/>
                  </a:ext>
                </a:extLst>
              </a:tr>
              <a:tr h="729166">
                <a:tc>
                  <a:txBody>
                    <a:bodyPr/>
                    <a:lstStyle/>
                    <a:p>
                      <a:pPr algn="ctr">
                        <a:lnSpc>
                          <a:spcPct val="107000"/>
                        </a:lnSpc>
                        <a:spcAft>
                          <a:spcPts val="0"/>
                        </a:spcAft>
                      </a:pPr>
                      <a:r>
                        <a:rPr lang="en-GB" sz="1400" dirty="0">
                          <a:effectLst/>
                        </a:rPr>
                        <a:t>Y1</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tc>
                  <a:txBody>
                    <a:bodyPr/>
                    <a:lstStyle/>
                    <a:p>
                      <a:pPr algn="l">
                        <a:lnSpc>
                          <a:spcPct val="107000"/>
                        </a:lnSpc>
                        <a:spcAft>
                          <a:spcPts val="0"/>
                        </a:spcAft>
                      </a:pPr>
                      <a:r>
                        <a:rPr lang="en-GB" sz="1400" b="1" dirty="0">
                          <a:effectLst/>
                        </a:rPr>
                        <a:t>Why is the idea of God the creator important to Christians?</a:t>
                      </a:r>
                    </a:p>
                    <a:p>
                      <a:pPr algn="l">
                        <a:lnSpc>
                          <a:spcPct val="107000"/>
                        </a:lnSpc>
                        <a:spcAft>
                          <a:spcPts val="0"/>
                        </a:spcAft>
                      </a:pPr>
                      <a:r>
                        <a:rPr lang="en-GB" sz="1400" b="1" dirty="0">
                          <a:effectLst/>
                        </a:rPr>
                        <a:t>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tc>
                  <a:txBody>
                    <a:bodyPr/>
                    <a:lstStyle/>
                    <a:p>
                      <a:pPr algn="l">
                        <a:lnSpc>
                          <a:spcPct val="107000"/>
                        </a:lnSpc>
                        <a:spcAft>
                          <a:spcPts val="0"/>
                        </a:spcAft>
                      </a:pPr>
                      <a:r>
                        <a:rPr lang="en-GB" sz="1400" b="1" dirty="0">
                          <a:effectLst/>
                        </a:rPr>
                        <a:t>Old Testament         God the Creator Genesis 1:1- 2:4</a:t>
                      </a:r>
                    </a:p>
                    <a:p>
                      <a:pPr algn="l">
                        <a:lnSpc>
                          <a:spcPct val="107000"/>
                        </a:lnSpc>
                        <a:spcAft>
                          <a:spcPts val="0"/>
                        </a:spcAft>
                      </a:pPr>
                      <a:r>
                        <a:rPr lang="en-GB" sz="1400" b="1" dirty="0">
                          <a:effectLst/>
                        </a:rPr>
                        <a:t>Christian Practice    Caring and looking after the world Genesis 1:28, 2:18</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extLst>
                  <a:ext uri="{0D108BD9-81ED-4DB2-BD59-A6C34878D82A}">
                    <a16:rowId xmlns:a16="http://schemas.microsoft.com/office/drawing/2014/main" xmlns="" val="2357823350"/>
                  </a:ext>
                </a:extLst>
              </a:tr>
              <a:tr h="729166">
                <a:tc>
                  <a:txBody>
                    <a:bodyPr/>
                    <a:lstStyle/>
                    <a:p>
                      <a:pPr algn="ctr">
                        <a:lnSpc>
                          <a:spcPct val="107000"/>
                        </a:lnSpc>
                        <a:spcAft>
                          <a:spcPts val="0"/>
                        </a:spcAft>
                      </a:pPr>
                      <a:r>
                        <a:rPr lang="en-GB" sz="1400">
                          <a:effectLst/>
                        </a:rPr>
                        <a:t>Y2</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tc>
                  <a:txBody>
                    <a:bodyPr/>
                    <a:lstStyle/>
                    <a:p>
                      <a:pPr algn="l">
                        <a:lnSpc>
                          <a:spcPct val="107000"/>
                        </a:lnSpc>
                        <a:spcAft>
                          <a:spcPts val="0"/>
                        </a:spcAft>
                      </a:pPr>
                      <a:r>
                        <a:rPr lang="en-GB" sz="1400" b="1">
                          <a:effectLst/>
                        </a:rPr>
                        <a:t>What do some stories in the Bible teach about God?</a:t>
                      </a:r>
                    </a:p>
                    <a:p>
                      <a:pPr algn="l">
                        <a:lnSpc>
                          <a:spcPct val="107000"/>
                        </a:lnSpc>
                        <a:spcAft>
                          <a:spcPts val="0"/>
                        </a:spcAft>
                      </a:pPr>
                      <a:r>
                        <a:rPr lang="en-GB" sz="1400" b="1">
                          <a:effectLst/>
                        </a:rPr>
                        <a:t> </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tc>
                  <a:txBody>
                    <a:bodyPr/>
                    <a:lstStyle/>
                    <a:p>
                      <a:pPr algn="l">
                        <a:lnSpc>
                          <a:spcPct val="107000"/>
                        </a:lnSpc>
                        <a:spcAft>
                          <a:spcPts val="0"/>
                        </a:spcAft>
                      </a:pPr>
                      <a:r>
                        <a:rPr lang="en-GB" sz="1400" b="1" dirty="0">
                          <a:effectLst/>
                        </a:rPr>
                        <a:t>Old Testament         Moses and the burning bush Exodus 3:1-21</a:t>
                      </a:r>
                    </a:p>
                    <a:p>
                      <a:pPr algn="l">
                        <a:lnSpc>
                          <a:spcPct val="107000"/>
                        </a:lnSpc>
                        <a:spcAft>
                          <a:spcPts val="0"/>
                        </a:spcAft>
                      </a:pPr>
                      <a:r>
                        <a:rPr lang="en-GB" sz="1400" b="1" dirty="0">
                          <a:effectLst/>
                        </a:rPr>
                        <a:t>New Testament       Jesus’ Teaching: Parable of the Good Samaritan (visited in FS ‘God’) Luke 10:25-37</a:t>
                      </a:r>
                    </a:p>
                    <a:p>
                      <a:pPr algn="l">
                        <a:lnSpc>
                          <a:spcPct val="107000"/>
                        </a:lnSpc>
                        <a:spcAft>
                          <a:spcPts val="0"/>
                        </a:spcAft>
                      </a:pPr>
                      <a:r>
                        <a:rPr lang="en-GB" sz="1400" b="1" dirty="0">
                          <a:effectLst/>
                        </a:rPr>
                        <a:t>                                                Parable of Two House Builders (visited in Year1 ‘God’) Matthew 7:24-37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extLst>
                  <a:ext uri="{0D108BD9-81ED-4DB2-BD59-A6C34878D82A}">
                    <a16:rowId xmlns:a16="http://schemas.microsoft.com/office/drawing/2014/main" xmlns="" val="2636131598"/>
                  </a:ext>
                </a:extLst>
              </a:tr>
              <a:tr h="1215276">
                <a:tc>
                  <a:txBody>
                    <a:bodyPr/>
                    <a:lstStyle/>
                    <a:p>
                      <a:pPr algn="ctr">
                        <a:lnSpc>
                          <a:spcPct val="107000"/>
                        </a:lnSpc>
                        <a:spcAft>
                          <a:spcPts val="800"/>
                        </a:spcAft>
                      </a:pPr>
                      <a:r>
                        <a:rPr lang="en-GB" sz="1400" dirty="0">
                          <a:effectLst/>
                        </a:rPr>
                        <a:t>Y3</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tc>
                  <a:txBody>
                    <a:bodyPr/>
                    <a:lstStyle/>
                    <a:p>
                      <a:pPr algn="l">
                        <a:lnSpc>
                          <a:spcPct val="107000"/>
                        </a:lnSpc>
                        <a:spcAft>
                          <a:spcPts val="0"/>
                        </a:spcAft>
                      </a:pPr>
                      <a:r>
                        <a:rPr lang="en-GB" sz="1400" b="1" dirty="0">
                          <a:effectLst/>
                        </a:rPr>
                        <a:t>How do Christians use symbols to explain what God is like? </a:t>
                      </a:r>
                    </a:p>
                    <a:p>
                      <a:pPr algn="l">
                        <a:lnSpc>
                          <a:spcPct val="107000"/>
                        </a:lnSpc>
                        <a:spcAft>
                          <a:spcPts val="0"/>
                        </a:spcAft>
                      </a:pPr>
                      <a:r>
                        <a:rPr lang="en-GB" sz="1400" b="1" dirty="0">
                          <a:effectLst/>
                        </a:rPr>
                        <a:t>How do Christians use words, prayers, songs or hymns to describe God as ‘three in one’?</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tc>
                  <a:txBody>
                    <a:bodyPr/>
                    <a:lstStyle/>
                    <a:p>
                      <a:pPr algn="l">
                        <a:lnSpc>
                          <a:spcPct val="107000"/>
                        </a:lnSpc>
                        <a:spcAft>
                          <a:spcPts val="0"/>
                        </a:spcAft>
                      </a:pPr>
                      <a:r>
                        <a:rPr lang="en-GB" sz="1400" b="1" dirty="0">
                          <a:effectLst/>
                        </a:rPr>
                        <a:t>God in the Bible       Rock: Psalm 18:2; Father: Matthew 6:9; King: Psalm 93; Judge: Psalm 50:6; Matt.25:31-46; Creator: Gen.2:4; Provider: Matt.7:7-11; Perfection: Matt.5:43-48; Shepherd: Ps.23  </a:t>
                      </a:r>
                    </a:p>
                    <a:p>
                      <a:pPr algn="l">
                        <a:lnSpc>
                          <a:spcPct val="107000"/>
                        </a:lnSpc>
                        <a:spcAft>
                          <a:spcPts val="0"/>
                        </a:spcAft>
                      </a:pPr>
                      <a:r>
                        <a:rPr lang="en-GB" sz="1400" b="1" dirty="0">
                          <a:effectLst/>
                        </a:rPr>
                        <a:t> Christian Practice     Trinitarian Prayers &amp; Hymns;   The Grace; 2 Celtic prayers</a:t>
                      </a:r>
                    </a:p>
                    <a:p>
                      <a:pPr algn="l">
                        <a:lnSpc>
                          <a:spcPct val="107000"/>
                        </a:lnSpc>
                        <a:spcAft>
                          <a:spcPts val="0"/>
                        </a:spcAft>
                      </a:pPr>
                      <a:r>
                        <a:rPr lang="en-GB" sz="1400" b="1" dirty="0">
                          <a:effectLst/>
                        </a:rPr>
                        <a:t>                                     Ancient Hymn: St Patrick’s Breastplate ‘I bind unto myself today’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extLst>
                  <a:ext uri="{0D108BD9-81ED-4DB2-BD59-A6C34878D82A}">
                    <a16:rowId xmlns:a16="http://schemas.microsoft.com/office/drawing/2014/main" xmlns="" val="1012915678"/>
                  </a:ext>
                </a:extLst>
              </a:tr>
              <a:tr h="1135835">
                <a:tc>
                  <a:txBody>
                    <a:bodyPr/>
                    <a:lstStyle/>
                    <a:p>
                      <a:pPr algn="ctr">
                        <a:lnSpc>
                          <a:spcPct val="107000"/>
                        </a:lnSpc>
                        <a:spcAft>
                          <a:spcPts val="800"/>
                        </a:spcAft>
                      </a:pPr>
                      <a:r>
                        <a:rPr lang="en-GB" sz="1400">
                          <a:effectLst/>
                        </a:rPr>
                        <a:t>Y4</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tc>
                  <a:txBody>
                    <a:bodyPr/>
                    <a:lstStyle/>
                    <a:p>
                      <a:pPr algn="l">
                        <a:lnSpc>
                          <a:spcPct val="107000"/>
                        </a:lnSpc>
                        <a:spcAft>
                          <a:spcPts val="0"/>
                        </a:spcAft>
                      </a:pPr>
                      <a:r>
                        <a:rPr lang="en-GB" sz="1400" b="1" dirty="0">
                          <a:effectLst/>
                        </a:rPr>
                        <a:t>What does the story of Daniel teach about God?</a:t>
                      </a:r>
                    </a:p>
                    <a:p>
                      <a:pPr algn="l">
                        <a:lnSpc>
                          <a:spcPct val="107000"/>
                        </a:lnSpc>
                        <a:spcAft>
                          <a:spcPts val="0"/>
                        </a:spcAft>
                      </a:pPr>
                      <a:r>
                        <a:rPr lang="en-GB" sz="1400" b="1" dirty="0">
                          <a:effectLst/>
                        </a:rPr>
                        <a:t> </a:t>
                      </a:r>
                    </a:p>
                    <a:p>
                      <a:pPr algn="l">
                        <a:lnSpc>
                          <a:spcPct val="107000"/>
                        </a:lnSpc>
                        <a:spcAft>
                          <a:spcPts val="0"/>
                        </a:spcAft>
                      </a:pPr>
                      <a:r>
                        <a:rPr lang="en-GB" sz="1400" b="1" dirty="0">
                          <a:effectLst/>
                        </a:rPr>
                        <a:t>What did Jesus teach about God?</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tc>
                  <a:txBody>
                    <a:bodyPr/>
                    <a:lstStyle/>
                    <a:p>
                      <a:pPr algn="l">
                        <a:spcAft>
                          <a:spcPts val="0"/>
                        </a:spcAft>
                      </a:pPr>
                      <a:r>
                        <a:rPr lang="en-GB" sz="1400" b="1" dirty="0">
                          <a:effectLst/>
                        </a:rPr>
                        <a:t> Old Testament         Prayer Daniel 2:19-23; 6:10-11</a:t>
                      </a:r>
                    </a:p>
                    <a:p>
                      <a:pPr algn="l">
                        <a:spcAft>
                          <a:spcPts val="0"/>
                        </a:spcAft>
                      </a:pPr>
                      <a:r>
                        <a:rPr lang="en-GB" sz="1400" b="1" dirty="0">
                          <a:effectLst/>
                        </a:rPr>
                        <a:t>                                     Faith     Daniel 3:16-18; 6:17-21 </a:t>
                      </a:r>
                    </a:p>
                    <a:p>
                      <a:pPr algn="l">
                        <a:spcAft>
                          <a:spcPts val="0"/>
                        </a:spcAft>
                      </a:pPr>
                      <a:r>
                        <a:rPr lang="en-GB" sz="1400" b="1" dirty="0">
                          <a:effectLst/>
                        </a:rPr>
                        <a:t>New Testament        Jesus’ Teaching: Parable of the Lost Son Luke 15:11-32 </a:t>
                      </a:r>
                    </a:p>
                    <a:p>
                      <a:pPr algn="l">
                        <a:spcAft>
                          <a:spcPts val="0"/>
                        </a:spcAft>
                      </a:pPr>
                      <a:r>
                        <a:rPr lang="en-GB" sz="1400" b="1" dirty="0">
                          <a:effectLst/>
                        </a:rPr>
                        <a:t>            Parable of Ten Girls Matthew 25:1-13;  Lord’s Prayer: Matthew 6:9-15; Luke 11:1-4   </a:t>
                      </a:r>
                    </a:p>
                    <a:p>
                      <a:pPr algn="l">
                        <a:spcAft>
                          <a:spcPts val="0"/>
                        </a:spcAft>
                      </a:pPr>
                      <a:r>
                        <a:rPr lang="en-GB" sz="1400" b="1" dirty="0">
                          <a:effectLst/>
                        </a:rPr>
                        <a:t>            Two Greatest Commandments: Matthew 22:37-39; Luke 10:27-28</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extLst>
                  <a:ext uri="{0D108BD9-81ED-4DB2-BD59-A6C34878D82A}">
                    <a16:rowId xmlns:a16="http://schemas.microsoft.com/office/drawing/2014/main" xmlns="" val="3541019074"/>
                  </a:ext>
                </a:extLst>
              </a:tr>
              <a:tr h="961471">
                <a:tc>
                  <a:txBody>
                    <a:bodyPr/>
                    <a:lstStyle/>
                    <a:p>
                      <a:pPr algn="ctr">
                        <a:lnSpc>
                          <a:spcPct val="107000"/>
                        </a:lnSpc>
                        <a:spcAft>
                          <a:spcPts val="0"/>
                        </a:spcAft>
                      </a:pPr>
                      <a:r>
                        <a:rPr lang="en-GB" sz="1400">
                          <a:effectLst/>
                        </a:rPr>
                        <a:t>Y5</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tc>
                  <a:txBody>
                    <a:bodyPr/>
                    <a:lstStyle/>
                    <a:p>
                      <a:pPr algn="l">
                        <a:lnSpc>
                          <a:spcPct val="107000"/>
                        </a:lnSpc>
                        <a:spcAft>
                          <a:spcPts val="0"/>
                        </a:spcAft>
                      </a:pPr>
                      <a:r>
                        <a:rPr lang="en-GB" sz="1400" b="1" dirty="0">
                          <a:effectLst/>
                        </a:rPr>
                        <a:t>How do Christians believe God speaks to people through the Bible?</a:t>
                      </a:r>
                    </a:p>
                    <a:p>
                      <a:pPr algn="l">
                        <a:lnSpc>
                          <a:spcPct val="107000"/>
                        </a:lnSpc>
                        <a:spcAft>
                          <a:spcPts val="0"/>
                        </a:spcAft>
                      </a:pPr>
                      <a:r>
                        <a:rPr lang="en-GB" sz="1400" b="1" dirty="0">
                          <a:effectLst/>
                        </a:rPr>
                        <a:t>Why is it important for Christians to describe God as ‘three in one’?</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tc>
                  <a:txBody>
                    <a:bodyPr/>
                    <a:lstStyle/>
                    <a:p>
                      <a:pPr algn="l">
                        <a:lnSpc>
                          <a:spcPct val="107000"/>
                        </a:lnSpc>
                        <a:spcAft>
                          <a:spcPts val="0"/>
                        </a:spcAft>
                      </a:pPr>
                      <a:r>
                        <a:rPr lang="en-GB" sz="1400" b="1" dirty="0">
                          <a:effectLst/>
                        </a:rPr>
                        <a:t>Old Testament           Moses and the plagues: Exodus Chapters 7-12 </a:t>
                      </a:r>
                    </a:p>
                    <a:p>
                      <a:pPr algn="l">
                        <a:lnSpc>
                          <a:spcPct val="107000"/>
                        </a:lnSpc>
                        <a:spcAft>
                          <a:spcPts val="0"/>
                        </a:spcAft>
                      </a:pPr>
                      <a:r>
                        <a:rPr lang="en-GB" sz="1400" b="1" dirty="0">
                          <a:effectLst/>
                        </a:rPr>
                        <a:t>New Testament         Jesus’ Birth: Emmanuel, ‘God with us’: Matt 1:23 (see Isaiah 7:14)  </a:t>
                      </a:r>
                    </a:p>
                    <a:p>
                      <a:pPr algn="l">
                        <a:lnSpc>
                          <a:spcPct val="107000"/>
                        </a:lnSpc>
                        <a:spcAft>
                          <a:spcPts val="0"/>
                        </a:spcAft>
                      </a:pPr>
                      <a:r>
                        <a:rPr lang="en-GB" sz="1400" b="1" dirty="0">
                          <a:effectLst/>
                        </a:rPr>
                        <a:t>Christian Belief         Trinity: Jesus’ Baptism: Matthew 3:1-17; Luke 3:1-23;  Apostles’ Creed</a:t>
                      </a:r>
                    </a:p>
                    <a:p>
                      <a:pPr algn="l">
                        <a:lnSpc>
                          <a:spcPct val="107000"/>
                        </a:lnSpc>
                        <a:spcAft>
                          <a:spcPts val="0"/>
                        </a:spcAft>
                      </a:pPr>
                      <a:r>
                        <a:rPr lang="en-GB" sz="1400" b="1" dirty="0">
                          <a:effectLst/>
                        </a:rPr>
                        <a:t>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extLst>
                  <a:ext uri="{0D108BD9-81ED-4DB2-BD59-A6C34878D82A}">
                    <a16:rowId xmlns:a16="http://schemas.microsoft.com/office/drawing/2014/main" xmlns="" val="2516835206"/>
                  </a:ext>
                </a:extLst>
              </a:tr>
              <a:tr h="486110">
                <a:tc>
                  <a:txBody>
                    <a:bodyPr/>
                    <a:lstStyle/>
                    <a:p>
                      <a:pPr algn="ctr">
                        <a:lnSpc>
                          <a:spcPct val="107000"/>
                        </a:lnSpc>
                        <a:spcAft>
                          <a:spcPts val="0"/>
                        </a:spcAft>
                      </a:pPr>
                      <a:r>
                        <a:rPr lang="en-GB" sz="1400">
                          <a:effectLst/>
                        </a:rPr>
                        <a:t>Y6</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tc>
                  <a:txBody>
                    <a:bodyPr/>
                    <a:lstStyle/>
                    <a:p>
                      <a:pPr algn="l">
                        <a:lnSpc>
                          <a:spcPct val="107000"/>
                        </a:lnSpc>
                        <a:spcAft>
                          <a:spcPts val="0"/>
                        </a:spcAft>
                      </a:pPr>
                      <a:r>
                        <a:rPr lang="en-GB" sz="1400" b="1">
                          <a:effectLst/>
                        </a:rPr>
                        <a:t>How do different Christians describe God?</a:t>
                      </a:r>
                      <a:endParaRPr lang="en-GB" sz="1400" b="1">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tc>
                  <a:txBody>
                    <a:bodyPr/>
                    <a:lstStyle/>
                    <a:p>
                      <a:pPr algn="l">
                        <a:lnSpc>
                          <a:spcPct val="107000"/>
                        </a:lnSpc>
                        <a:spcAft>
                          <a:spcPts val="0"/>
                        </a:spcAft>
                        <a:tabLst>
                          <a:tab pos="274320" algn="l"/>
                        </a:tabLst>
                      </a:pPr>
                      <a:r>
                        <a:rPr lang="en-GB" sz="1400" b="1" dirty="0">
                          <a:effectLst/>
                        </a:rPr>
                        <a:t>Christian Belief         God as: Omniscient; Omnipotent; Omnipresent                               </a:t>
                      </a:r>
                    </a:p>
                    <a:p>
                      <a:pPr algn="l">
                        <a:lnSpc>
                          <a:spcPct val="107000"/>
                        </a:lnSpc>
                        <a:spcAft>
                          <a:spcPts val="0"/>
                        </a:spcAft>
                        <a:tabLst>
                          <a:tab pos="274320" algn="l"/>
                        </a:tabLst>
                      </a:pPr>
                      <a:r>
                        <a:rPr lang="en-GB" sz="1400" b="1" dirty="0">
                          <a:effectLst/>
                        </a:rPr>
                        <a:t>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586" marR="36586" marT="0" marB="0"/>
                </a:tc>
                <a:extLst>
                  <a:ext uri="{0D108BD9-81ED-4DB2-BD59-A6C34878D82A}">
                    <a16:rowId xmlns:a16="http://schemas.microsoft.com/office/drawing/2014/main" xmlns="" val="2188062505"/>
                  </a:ext>
                </a:extLst>
              </a:tr>
            </a:tbl>
          </a:graphicData>
        </a:graphic>
      </p:graphicFrame>
    </p:spTree>
    <p:extLst>
      <p:ext uri="{BB962C8B-B14F-4D97-AF65-F5344CB8AC3E}">
        <p14:creationId xmlns:p14="http://schemas.microsoft.com/office/powerpoint/2010/main" val="2318447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3AD7FF-E764-4721-9B5B-8DEE04DCA218}"/>
              </a:ext>
            </a:extLst>
          </p:cNvPr>
          <p:cNvSpPr>
            <a:spLocks noGrp="1"/>
          </p:cNvSpPr>
          <p:nvPr>
            <p:ph type="title"/>
          </p:nvPr>
        </p:nvSpPr>
        <p:spPr/>
        <p:txBody>
          <a:bodyPr/>
          <a:lstStyle/>
          <a:p>
            <a:endParaRPr lang="en-GB"/>
          </a:p>
        </p:txBody>
      </p:sp>
      <p:graphicFrame>
        <p:nvGraphicFramePr>
          <p:cNvPr id="4" name="Content Placeholder 3">
            <a:extLst>
              <a:ext uri="{FF2B5EF4-FFF2-40B4-BE49-F238E27FC236}">
                <a16:creationId xmlns:a16="http://schemas.microsoft.com/office/drawing/2014/main" xmlns="" id="{27179A0A-BDC5-4044-9707-039165E18736}"/>
              </a:ext>
            </a:extLst>
          </p:cNvPr>
          <p:cNvGraphicFramePr>
            <a:graphicFrameLocks noGrp="1"/>
          </p:cNvGraphicFramePr>
          <p:nvPr>
            <p:ph idx="1"/>
            <p:extLst>
              <p:ext uri="{D42A27DB-BD31-4B8C-83A1-F6EECF244321}">
                <p14:modId xmlns:p14="http://schemas.microsoft.com/office/powerpoint/2010/main" val="3028348690"/>
              </p:ext>
            </p:extLst>
          </p:nvPr>
        </p:nvGraphicFramePr>
        <p:xfrm>
          <a:off x="285749" y="104779"/>
          <a:ext cx="11439525" cy="26929080"/>
        </p:xfrm>
        <a:graphic>
          <a:graphicData uri="http://schemas.openxmlformats.org/drawingml/2006/table">
            <a:tbl>
              <a:tblPr firstRow="1" firstCol="1" bandRow="1">
                <a:tableStyleId>{5C22544A-7EE6-4342-B048-85BDC9FD1C3A}</a:tableStyleId>
              </a:tblPr>
              <a:tblGrid>
                <a:gridCol w="2764561">
                  <a:extLst>
                    <a:ext uri="{9D8B030D-6E8A-4147-A177-3AD203B41FA5}">
                      <a16:colId xmlns:a16="http://schemas.microsoft.com/office/drawing/2014/main" xmlns="" val="3127974557"/>
                    </a:ext>
                  </a:extLst>
                </a:gridCol>
                <a:gridCol w="2571881">
                  <a:extLst>
                    <a:ext uri="{9D8B030D-6E8A-4147-A177-3AD203B41FA5}">
                      <a16:colId xmlns:a16="http://schemas.microsoft.com/office/drawing/2014/main" xmlns="" val="77365162"/>
                    </a:ext>
                  </a:extLst>
                </a:gridCol>
                <a:gridCol w="6103083">
                  <a:extLst>
                    <a:ext uri="{9D8B030D-6E8A-4147-A177-3AD203B41FA5}">
                      <a16:colId xmlns:a16="http://schemas.microsoft.com/office/drawing/2014/main" xmlns="" val="2654959314"/>
                    </a:ext>
                  </a:extLst>
                </a:gridCol>
              </a:tblGrid>
              <a:tr h="43556">
                <a:tc>
                  <a:txBody>
                    <a:bodyPr/>
                    <a:lstStyle/>
                    <a:p>
                      <a:pPr algn="l">
                        <a:spcAft>
                          <a:spcPts val="0"/>
                        </a:spcAft>
                      </a:pPr>
                      <a:r>
                        <a:rPr lang="en-GB" sz="300">
                          <a:effectLst/>
                        </a:rPr>
                        <a:t>KEY QUESTIONS</a:t>
                      </a:r>
                      <a:endParaRPr lang="en-GB" sz="300">
                        <a:solidFill>
                          <a:srgbClr val="000000"/>
                        </a:solidFill>
                        <a:effectLst/>
                        <a:latin typeface="Arial" panose="020B0604020202020204" pitchFamily="34" charset="0"/>
                        <a:ea typeface="Calibri" panose="020F0502020204030204" pitchFamily="34" charset="0"/>
                      </a:endParaRPr>
                    </a:p>
                  </a:txBody>
                  <a:tcPr marL="19561" marR="19561" marT="0" marB="0"/>
                </a:tc>
                <a:tc>
                  <a:txBody>
                    <a:bodyPr/>
                    <a:lstStyle/>
                    <a:p>
                      <a:pPr algn="l">
                        <a:spcAft>
                          <a:spcPts val="0"/>
                        </a:spcAft>
                      </a:pPr>
                      <a:r>
                        <a:rPr lang="en-GB" sz="300">
                          <a:effectLst/>
                        </a:rPr>
                        <a:t>Learning Objectives</a:t>
                      </a:r>
                      <a:endParaRPr lang="en-GB" sz="300">
                        <a:solidFill>
                          <a:srgbClr val="000000"/>
                        </a:solidFill>
                        <a:effectLst/>
                        <a:latin typeface="Arial" panose="020B0604020202020204" pitchFamily="34" charset="0"/>
                        <a:ea typeface="Calibri" panose="020F0502020204030204" pitchFamily="34" charset="0"/>
                      </a:endParaRPr>
                    </a:p>
                  </a:txBody>
                  <a:tcPr marL="19561" marR="19561" marT="0" marB="0"/>
                </a:tc>
                <a:tc>
                  <a:txBody>
                    <a:bodyPr/>
                    <a:lstStyle/>
                    <a:p>
                      <a:pPr algn="l">
                        <a:spcAft>
                          <a:spcPts val="0"/>
                        </a:spcAft>
                      </a:pPr>
                      <a:r>
                        <a:rPr lang="en-GB" sz="300">
                          <a:effectLst/>
                        </a:rPr>
                        <a:t>Learning Outcomes</a:t>
                      </a:r>
                      <a:endParaRPr lang="en-GB" sz="300">
                        <a:solidFill>
                          <a:srgbClr val="000000"/>
                        </a:solidFill>
                        <a:effectLst/>
                        <a:latin typeface="Arial" panose="020B0604020202020204" pitchFamily="34" charset="0"/>
                        <a:ea typeface="Calibri" panose="020F0502020204030204" pitchFamily="34" charset="0"/>
                      </a:endParaRPr>
                    </a:p>
                  </a:txBody>
                  <a:tcPr marL="19561" marR="19561" marT="0" marB="0"/>
                </a:tc>
                <a:extLst>
                  <a:ext uri="{0D108BD9-81ED-4DB2-BD59-A6C34878D82A}">
                    <a16:rowId xmlns:a16="http://schemas.microsoft.com/office/drawing/2014/main" xmlns="" val="3521819912"/>
                  </a:ext>
                </a:extLst>
              </a:tr>
              <a:tr h="25200000">
                <a:tc>
                  <a:txBody>
                    <a:bodyPr/>
                    <a:lstStyle/>
                    <a:p>
                      <a:pPr algn="l">
                        <a:spcAft>
                          <a:spcPts val="0"/>
                        </a:spcAft>
                      </a:pPr>
                      <a:r>
                        <a:rPr lang="en-GB" sz="1800" dirty="0">
                          <a:effectLst/>
                        </a:rPr>
                        <a:t>How do Christians use symbols to explain what God is like?</a:t>
                      </a:r>
                    </a:p>
                    <a:p>
                      <a:pPr algn="l">
                        <a:spcAft>
                          <a:spcPts val="0"/>
                        </a:spcAft>
                      </a:pPr>
                      <a:endParaRPr lang="en-GB" sz="1800" dirty="0">
                        <a:effectLst/>
                      </a:endParaRPr>
                    </a:p>
                    <a:p>
                      <a:pPr algn="l">
                        <a:spcAft>
                          <a:spcPts val="0"/>
                        </a:spcAft>
                      </a:pPr>
                      <a:r>
                        <a:rPr lang="en-GB" sz="1800" dirty="0">
                          <a:effectLst/>
                        </a:rPr>
                        <a:t>YEAR 3 </a:t>
                      </a:r>
                    </a:p>
                    <a:p>
                      <a:pPr algn="l">
                        <a:spcAft>
                          <a:spcPts val="0"/>
                        </a:spcAft>
                      </a:pPr>
                      <a:r>
                        <a:rPr lang="en-GB" sz="1800" dirty="0">
                          <a:effectLst/>
                        </a:rPr>
                        <a:t>Chester Diocese learning intentions &amp; outcomes</a:t>
                      </a:r>
                    </a:p>
                    <a:p>
                      <a:pPr algn="l">
                        <a:spcAft>
                          <a:spcPts val="0"/>
                        </a:spcAft>
                      </a:pPr>
                      <a:endParaRPr lang="en-GB" sz="1800" dirty="0">
                        <a:effectLst/>
                      </a:endParaRP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(School’s cycle A)</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How do Christians use words, prayers, songs or hymns to describe God as ‘three in one’?</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p>
                    <a:p>
                      <a:pPr algn="l">
                        <a:spcAft>
                          <a:spcPts val="0"/>
                        </a:spcAft>
                      </a:pPr>
                      <a:r>
                        <a:rPr lang="en-GB" sz="1800" dirty="0">
                          <a:effectLst/>
                        </a:rPr>
                        <a:t> </a:t>
                      </a:r>
                      <a:endParaRPr lang="en-GB" sz="1800" dirty="0">
                        <a:solidFill>
                          <a:srgbClr val="000000"/>
                        </a:solidFill>
                        <a:effectLst/>
                        <a:latin typeface="Arial" panose="020B0604020202020204" pitchFamily="34" charset="0"/>
                        <a:ea typeface="Calibri" panose="020F0502020204030204" pitchFamily="34" charset="0"/>
                      </a:endParaRPr>
                    </a:p>
                  </a:txBody>
                  <a:tcPr marL="19561" marR="19561" marT="0" marB="0"/>
                </a:tc>
                <a:tc>
                  <a:txBody>
                    <a:bodyPr/>
                    <a:lstStyle/>
                    <a:p>
                      <a:pPr marL="179705" algn="l">
                        <a:spcAft>
                          <a:spcPts val="0"/>
                        </a:spcAft>
                      </a:pPr>
                      <a:r>
                        <a:rPr lang="en-GB" sz="1800" dirty="0">
                          <a:effectLst/>
                        </a:rPr>
                        <a:t>The children will learn:</a:t>
                      </a:r>
                    </a:p>
                    <a:p>
                      <a:pPr marL="179705" algn="l">
                        <a:spcAft>
                          <a:spcPts val="0"/>
                        </a:spcAft>
                      </a:pPr>
                      <a:r>
                        <a:rPr lang="en-GB" sz="1800" dirty="0">
                          <a:effectLst/>
                        </a:rPr>
                        <a:t> </a:t>
                      </a:r>
                    </a:p>
                    <a:p>
                      <a:pPr marL="179705" algn="l">
                        <a:spcAft>
                          <a:spcPts val="0"/>
                        </a:spcAft>
                      </a:pPr>
                      <a:r>
                        <a:rPr lang="en-GB" sz="1800" dirty="0">
                          <a:effectLst/>
                        </a:rPr>
                        <a:t>Christians believe God can be described in many different ways:  creator, sustainer, almighty, father, and judge.</a:t>
                      </a:r>
                    </a:p>
                    <a:p>
                      <a:pPr marL="179705" algn="l">
                        <a:spcAft>
                          <a:spcPts val="0"/>
                        </a:spcAft>
                      </a:pPr>
                      <a:r>
                        <a:rPr lang="en-GB" sz="1800" dirty="0">
                          <a:effectLst/>
                        </a:rPr>
                        <a:t> </a:t>
                      </a:r>
                    </a:p>
                    <a:p>
                      <a:pPr marL="179705" algn="l">
                        <a:spcAft>
                          <a:spcPts val="0"/>
                        </a:spcAft>
                      </a:pPr>
                      <a:r>
                        <a:rPr lang="en-GB" sz="1800" dirty="0">
                          <a:effectLst/>
                        </a:rPr>
                        <a:t>Christians believe there is one God in three persons. (Trinity).</a:t>
                      </a:r>
                    </a:p>
                    <a:p>
                      <a:pPr marL="179705" algn="l">
                        <a:spcAft>
                          <a:spcPts val="0"/>
                        </a:spcAft>
                      </a:pPr>
                      <a:r>
                        <a:rPr lang="en-GB" sz="1800" dirty="0">
                          <a:effectLst/>
                        </a:rPr>
                        <a:t> </a:t>
                      </a:r>
                    </a:p>
                    <a:p>
                      <a:pPr marL="179705" algn="l">
                        <a:spcAft>
                          <a:spcPts val="0"/>
                        </a:spcAft>
                      </a:pPr>
                      <a:r>
                        <a:rPr lang="en-GB" sz="1800" dirty="0">
                          <a:effectLst/>
                        </a:rPr>
                        <a:t>How Christians identify the three parts of the Trinity.</a:t>
                      </a:r>
                    </a:p>
                    <a:p>
                      <a:pPr marL="179705" algn="l">
                        <a:spcAft>
                          <a:spcPts val="0"/>
                        </a:spcAft>
                      </a:pPr>
                      <a:r>
                        <a:rPr lang="en-GB" sz="1800" dirty="0">
                          <a:effectLst/>
                        </a:rPr>
                        <a:t> </a:t>
                      </a:r>
                    </a:p>
                    <a:p>
                      <a:pPr marL="179705" algn="l">
                        <a:spcAft>
                          <a:spcPts val="0"/>
                        </a:spcAft>
                      </a:pPr>
                      <a:r>
                        <a:rPr lang="en-GB" sz="1800" dirty="0">
                          <a:effectLst/>
                        </a:rPr>
                        <a:t>To talk about God using Christian symbolism.</a:t>
                      </a:r>
                    </a:p>
                    <a:p>
                      <a:pPr marL="179705" algn="l">
                        <a:spcAft>
                          <a:spcPts val="0"/>
                        </a:spcAft>
                      </a:pPr>
                      <a:r>
                        <a:rPr lang="en-GB" sz="1800" dirty="0">
                          <a:effectLst/>
                        </a:rPr>
                        <a:t> </a:t>
                      </a:r>
                    </a:p>
                    <a:p>
                      <a:pPr marL="179705" algn="l">
                        <a:spcAft>
                          <a:spcPts val="0"/>
                        </a:spcAft>
                      </a:pPr>
                      <a:r>
                        <a:rPr lang="en-GB" sz="1800" dirty="0">
                          <a:effectLst/>
                        </a:rPr>
                        <a:t>To talk about their own ideas about God. </a:t>
                      </a:r>
                      <a:endParaRPr lang="en-GB" sz="1800" dirty="0">
                        <a:solidFill>
                          <a:srgbClr val="000000"/>
                        </a:solidFill>
                        <a:effectLst/>
                        <a:latin typeface="Arial" panose="020B0604020202020204" pitchFamily="34" charset="0"/>
                        <a:ea typeface="Calibri" panose="020F0502020204030204" pitchFamily="34" charset="0"/>
                      </a:endParaRPr>
                    </a:p>
                  </a:txBody>
                  <a:tcPr marL="19561" marR="19561" marT="0" marB="0"/>
                </a:tc>
                <a:tc>
                  <a:txBody>
                    <a:bodyPr/>
                    <a:lstStyle/>
                    <a:p>
                      <a:pPr algn="l">
                        <a:spcAft>
                          <a:spcPts val="0"/>
                        </a:spcAft>
                      </a:pPr>
                      <a:r>
                        <a:rPr lang="en-GB" sz="1800" dirty="0">
                          <a:effectLst/>
                        </a:rPr>
                        <a:t>By the end of this unit:</a:t>
                      </a:r>
                    </a:p>
                    <a:p>
                      <a:pPr algn="l">
                        <a:spcAft>
                          <a:spcPts val="0"/>
                        </a:spcAft>
                      </a:pPr>
                      <a:r>
                        <a:rPr lang="en-GB" sz="1800" dirty="0">
                          <a:effectLst/>
                        </a:rPr>
                        <a:t> </a:t>
                      </a:r>
                    </a:p>
                    <a:p>
                      <a:pPr algn="l">
                        <a:spcAft>
                          <a:spcPts val="0"/>
                        </a:spcAft>
                      </a:pPr>
                      <a:r>
                        <a:rPr lang="en-GB" sz="1800" b="1" dirty="0">
                          <a:effectLst/>
                        </a:rPr>
                        <a:t>Emerging (Some children) </a:t>
                      </a:r>
                    </a:p>
                    <a:p>
                      <a:pPr algn="l">
                        <a:spcAft>
                          <a:spcPts val="0"/>
                        </a:spcAft>
                      </a:pPr>
                      <a:r>
                        <a:rPr lang="en-GB" sz="1800" dirty="0">
                          <a:effectLst/>
                        </a:rPr>
                        <a:t>I can use some religious words to say how Christians describe God.</a:t>
                      </a:r>
                    </a:p>
                    <a:p>
                      <a:pPr algn="l">
                        <a:spcAft>
                          <a:spcPts val="0"/>
                        </a:spcAft>
                      </a:pPr>
                      <a:r>
                        <a:rPr lang="en-GB" sz="1800" dirty="0">
                          <a:effectLst/>
                        </a:rPr>
                        <a:t>I can talk about some people’s beliefs about God.</a:t>
                      </a:r>
                    </a:p>
                    <a:p>
                      <a:pPr algn="l">
                        <a:spcAft>
                          <a:spcPts val="0"/>
                        </a:spcAft>
                      </a:pPr>
                      <a:r>
                        <a:rPr lang="en-GB" sz="1800" dirty="0">
                          <a:effectLst/>
                        </a:rPr>
                        <a:t>I can say what I think about my own ideas about God. </a:t>
                      </a:r>
                      <a:r>
                        <a:rPr lang="en-GB" sz="1800" kern="1200" dirty="0">
                          <a:effectLst/>
                        </a:rPr>
                        <a:t> </a:t>
                      </a:r>
                      <a:endParaRPr lang="en-GB" sz="1800" dirty="0">
                        <a:effectLst/>
                      </a:endParaRPr>
                    </a:p>
                    <a:p>
                      <a:pPr algn="l">
                        <a:spcAft>
                          <a:spcPts val="0"/>
                        </a:spcAft>
                      </a:pPr>
                      <a:r>
                        <a:rPr lang="en-GB" sz="1800" dirty="0">
                          <a:effectLst/>
                        </a:rPr>
                        <a:t> </a:t>
                      </a:r>
                    </a:p>
                    <a:p>
                      <a:pPr algn="l">
                        <a:spcAft>
                          <a:spcPts val="0"/>
                        </a:spcAft>
                      </a:pPr>
                      <a:r>
                        <a:rPr lang="en-GB" sz="1800" b="1" dirty="0">
                          <a:effectLst/>
                        </a:rPr>
                        <a:t>Expected (All children)</a:t>
                      </a:r>
                    </a:p>
                    <a:p>
                      <a:pPr algn="l">
                        <a:spcAft>
                          <a:spcPts val="0"/>
                        </a:spcAft>
                      </a:pPr>
                      <a:r>
                        <a:rPr lang="en-GB" sz="1800" dirty="0">
                          <a:effectLst/>
                        </a:rPr>
                        <a:t>I can describe what some Christians believe about God.</a:t>
                      </a:r>
                    </a:p>
                    <a:p>
                      <a:pPr algn="l">
                        <a:spcAft>
                          <a:spcPts val="0"/>
                        </a:spcAft>
                      </a:pPr>
                      <a:r>
                        <a:rPr lang="en-GB" sz="1800" dirty="0">
                          <a:effectLst/>
                        </a:rPr>
                        <a:t>I can make a link between my own ideas about God and those of others.</a:t>
                      </a:r>
                    </a:p>
                    <a:p>
                      <a:pPr algn="l">
                        <a:spcAft>
                          <a:spcPts val="0"/>
                        </a:spcAft>
                      </a:pPr>
                      <a:r>
                        <a:rPr lang="en-GB" sz="1800" dirty="0">
                          <a:effectLst/>
                        </a:rPr>
                        <a:t>I can suggest some meanings in Christian symbols about God</a:t>
                      </a:r>
                    </a:p>
                    <a:p>
                      <a:pPr algn="l">
                        <a:spcAft>
                          <a:spcPts val="0"/>
                        </a:spcAft>
                      </a:pPr>
                      <a:r>
                        <a:rPr lang="en-GB" sz="1800" dirty="0">
                          <a:effectLst/>
                        </a:rPr>
                        <a:t>I can use a metaphor to describe God. </a:t>
                      </a:r>
                    </a:p>
                    <a:p>
                      <a:pPr algn="l">
                        <a:spcAft>
                          <a:spcPts val="0"/>
                        </a:spcAft>
                      </a:pPr>
                      <a:r>
                        <a:rPr lang="en-GB" sz="1800" dirty="0">
                          <a:effectLst/>
                        </a:rPr>
                        <a:t> </a:t>
                      </a:r>
                    </a:p>
                    <a:p>
                      <a:pPr algn="l">
                        <a:spcAft>
                          <a:spcPts val="0"/>
                        </a:spcAft>
                      </a:pPr>
                      <a:r>
                        <a:rPr lang="en-GB" sz="1800" b="1" dirty="0">
                          <a:effectLst/>
                        </a:rPr>
                        <a:t>Exceeding (Few children) </a:t>
                      </a:r>
                    </a:p>
                    <a:p>
                      <a:pPr algn="l">
                        <a:spcAft>
                          <a:spcPts val="0"/>
                        </a:spcAft>
                      </a:pPr>
                      <a:r>
                        <a:rPr lang="en-GB" sz="1800" dirty="0">
                          <a:effectLst/>
                        </a:rPr>
                        <a:t>I can describe the impact of believing in God on some Christian people.</a:t>
                      </a:r>
                    </a:p>
                    <a:p>
                      <a:pPr algn="l">
                        <a:spcAft>
                          <a:spcPts val="0"/>
                        </a:spcAft>
                      </a:pPr>
                      <a:r>
                        <a:rPr lang="en-GB" sz="1800" dirty="0">
                          <a:effectLst/>
                        </a:rPr>
                        <a:t>I can show I understand different opinions about God</a:t>
                      </a:r>
                    </a:p>
                    <a:p>
                      <a:pPr algn="l">
                        <a:spcAft>
                          <a:spcPts val="0"/>
                        </a:spcAft>
                      </a:pPr>
                      <a:r>
                        <a:rPr lang="en-GB" sz="1800" dirty="0">
                          <a:effectLst/>
                        </a:rPr>
                        <a:t>I can compare some Christian ideas to my own ideas about God.</a:t>
                      </a:r>
                      <a:endParaRPr lang="en-GB" sz="1800" dirty="0">
                        <a:solidFill>
                          <a:srgbClr val="000000"/>
                        </a:solidFill>
                        <a:effectLst/>
                        <a:latin typeface="Arial" panose="020B0604020202020204" pitchFamily="34" charset="0"/>
                        <a:ea typeface="Calibri" panose="020F0502020204030204" pitchFamily="34" charset="0"/>
                      </a:endParaRPr>
                    </a:p>
                  </a:txBody>
                  <a:tcPr marL="19561" marR="19561" marT="0" marB="0"/>
                </a:tc>
                <a:extLst>
                  <a:ext uri="{0D108BD9-81ED-4DB2-BD59-A6C34878D82A}">
                    <a16:rowId xmlns:a16="http://schemas.microsoft.com/office/drawing/2014/main" xmlns="" val="4177384998"/>
                  </a:ext>
                </a:extLst>
              </a:tr>
            </a:tbl>
          </a:graphicData>
        </a:graphic>
      </p:graphicFrame>
    </p:spTree>
    <p:extLst>
      <p:ext uri="{BB962C8B-B14F-4D97-AF65-F5344CB8AC3E}">
        <p14:creationId xmlns:p14="http://schemas.microsoft.com/office/powerpoint/2010/main" val="3097537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C7866A-93BC-4E55-86F3-79B1C64E8C09}"/>
              </a:ext>
            </a:extLst>
          </p:cNvPr>
          <p:cNvSpPr>
            <a:spLocks noGrp="1"/>
          </p:cNvSpPr>
          <p:nvPr>
            <p:ph type="title"/>
          </p:nvPr>
        </p:nvSpPr>
        <p:spPr>
          <a:xfrm>
            <a:off x="838200" y="365126"/>
            <a:ext cx="10515600" cy="691318"/>
          </a:xfrm>
        </p:spPr>
        <p:txBody>
          <a:bodyPr>
            <a:normAutofit/>
          </a:bodyPr>
          <a:lstStyle/>
          <a:p>
            <a:r>
              <a:rPr lang="en-GB" sz="4000" b="1" i="1" dirty="0"/>
              <a:t>Questions to consider</a:t>
            </a:r>
          </a:p>
        </p:txBody>
      </p:sp>
      <p:sp>
        <p:nvSpPr>
          <p:cNvPr id="3" name="Content Placeholder 2">
            <a:extLst>
              <a:ext uri="{FF2B5EF4-FFF2-40B4-BE49-F238E27FC236}">
                <a16:creationId xmlns:a16="http://schemas.microsoft.com/office/drawing/2014/main" xmlns="" id="{CF77F1D7-DC22-42AD-B1BB-788BC1BC57FB}"/>
              </a:ext>
            </a:extLst>
          </p:cNvPr>
          <p:cNvSpPr>
            <a:spLocks noGrp="1"/>
          </p:cNvSpPr>
          <p:nvPr>
            <p:ph idx="1"/>
          </p:nvPr>
        </p:nvSpPr>
        <p:spPr>
          <a:xfrm>
            <a:off x="838200" y="1500326"/>
            <a:ext cx="10898080" cy="4676637"/>
          </a:xfrm>
        </p:spPr>
        <p:txBody>
          <a:bodyPr>
            <a:normAutofit/>
          </a:bodyPr>
          <a:lstStyle/>
          <a:p>
            <a:pPr marL="514350" indent="-514350">
              <a:buFont typeface="+mj-lt"/>
              <a:buAutoNum type="arabicPeriod"/>
            </a:pPr>
            <a:r>
              <a:rPr lang="en-GB" dirty="0"/>
              <a:t>What does each piece of work tell you? Can I identify the context for each piece of learning? Eg activity, resources used and why set?</a:t>
            </a:r>
          </a:p>
          <a:p>
            <a:pPr marL="514350" indent="-514350">
              <a:buFont typeface="+mj-lt"/>
              <a:buAutoNum type="arabicPeriod"/>
            </a:pPr>
            <a:r>
              <a:rPr lang="en-GB" dirty="0"/>
              <a:t>For each activity can I track the learning process? </a:t>
            </a:r>
          </a:p>
          <a:p>
            <a:pPr marL="514350" indent="-514350">
              <a:buFont typeface="+mj-lt"/>
              <a:buAutoNum type="arabicPeriod"/>
            </a:pPr>
            <a:r>
              <a:rPr lang="en-GB" dirty="0"/>
              <a:t>Can I identify teacher interaction and subsequent pupil response?</a:t>
            </a:r>
          </a:p>
          <a:p>
            <a:pPr marL="514350" indent="-514350">
              <a:buFont typeface="+mj-lt"/>
              <a:buAutoNum type="arabicPeriod"/>
            </a:pPr>
            <a:r>
              <a:rPr lang="en-GB" dirty="0"/>
              <a:t>How is learning moved on? Eg marking. What should come next?</a:t>
            </a:r>
          </a:p>
          <a:p>
            <a:pPr marL="514350" indent="-514350">
              <a:buFont typeface="+mj-lt"/>
              <a:buAutoNum type="arabicPeriod"/>
            </a:pPr>
            <a:r>
              <a:rPr lang="en-GB" dirty="0"/>
              <a:t>How are assessment end of unit tasks set?</a:t>
            </a:r>
          </a:p>
          <a:p>
            <a:pPr marL="514350" indent="-514350">
              <a:buFont typeface="+mj-lt"/>
              <a:buAutoNum type="arabicPeriod"/>
            </a:pPr>
            <a:r>
              <a:rPr lang="en-GB" dirty="0"/>
              <a:t>Does the learning journey meet expected outcomes? Higher? Lower?</a:t>
            </a:r>
          </a:p>
          <a:p>
            <a:pPr marL="514350" indent="-514350">
              <a:buFont typeface="+mj-lt"/>
              <a:buAutoNum type="arabicPeriod"/>
            </a:pPr>
            <a:r>
              <a:rPr lang="en-GB" dirty="0"/>
              <a:t>How could we deepen the children's learning? Take it even further?</a:t>
            </a:r>
          </a:p>
          <a:p>
            <a:endParaRPr lang="en-GB" dirty="0"/>
          </a:p>
          <a:p>
            <a:endParaRPr lang="en-GB" dirty="0"/>
          </a:p>
        </p:txBody>
      </p:sp>
    </p:spTree>
    <p:extLst>
      <p:ext uri="{BB962C8B-B14F-4D97-AF65-F5344CB8AC3E}">
        <p14:creationId xmlns:p14="http://schemas.microsoft.com/office/powerpoint/2010/main" val="3391875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75D9A3-6A14-4B8A-AD3A-927EF6ADBA35}"/>
              </a:ext>
            </a:extLst>
          </p:cNvPr>
          <p:cNvSpPr>
            <a:spLocks noGrp="1"/>
          </p:cNvSpPr>
          <p:nvPr>
            <p:ph type="title"/>
          </p:nvPr>
        </p:nvSpPr>
        <p:spPr/>
        <p:txBody>
          <a:bodyPr>
            <a:normAutofit/>
          </a:bodyPr>
          <a:lstStyle/>
          <a:p>
            <a:r>
              <a:rPr lang="en-GB" sz="3200" b="1" dirty="0"/>
              <a:t>Pupils Asking questions about God</a:t>
            </a:r>
          </a:p>
        </p:txBody>
      </p:sp>
      <p:sp>
        <p:nvSpPr>
          <p:cNvPr id="3" name="Content Placeholder 2">
            <a:extLst>
              <a:ext uri="{FF2B5EF4-FFF2-40B4-BE49-F238E27FC236}">
                <a16:creationId xmlns:a16="http://schemas.microsoft.com/office/drawing/2014/main" xmlns="" id="{C0128C7F-C4EE-47D9-95E5-B105D4FCAE6C}"/>
              </a:ext>
            </a:extLst>
          </p:cNvPr>
          <p:cNvSpPr>
            <a:spLocks noGrp="1"/>
          </p:cNvSpPr>
          <p:nvPr>
            <p:ph idx="1"/>
          </p:nvPr>
        </p:nvSpPr>
        <p:spPr>
          <a:gradFill>
            <a:gsLst>
              <a:gs pos="0">
                <a:schemeClr val="accent1">
                  <a:lumMod val="5000"/>
                  <a:lumOff val="95000"/>
                </a:schemeClr>
              </a:gs>
              <a:gs pos="91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lnSpcReduction="10000"/>
          </a:bodyPr>
          <a:lstStyle/>
          <a:p>
            <a:r>
              <a:rPr lang="en-GB" dirty="0"/>
              <a:t>Do you have parents?</a:t>
            </a:r>
          </a:p>
          <a:p>
            <a:r>
              <a:rPr lang="en-GB" dirty="0"/>
              <a:t>Do you live somewhere in particular or in heaven?</a:t>
            </a:r>
          </a:p>
          <a:p>
            <a:r>
              <a:rPr lang="en-GB" dirty="0"/>
              <a:t>Do you have another name?</a:t>
            </a:r>
          </a:p>
          <a:p>
            <a:r>
              <a:rPr lang="en-GB" dirty="0"/>
              <a:t>God is an amazing mystery?</a:t>
            </a:r>
          </a:p>
          <a:p>
            <a:r>
              <a:rPr lang="en-GB" dirty="0"/>
              <a:t>How did you make people?</a:t>
            </a:r>
          </a:p>
          <a:p>
            <a:r>
              <a:rPr lang="en-GB" dirty="0"/>
              <a:t>Why did you choose earth? What about Jupiter and Mars?</a:t>
            </a:r>
          </a:p>
          <a:p>
            <a:r>
              <a:rPr lang="en-GB" dirty="0"/>
              <a:t>How do you live so long?</a:t>
            </a:r>
          </a:p>
          <a:p>
            <a:r>
              <a:rPr lang="en-GB" dirty="0"/>
              <a:t>Are you married or how could you have a child or did you just create him?</a:t>
            </a:r>
          </a:p>
          <a:p>
            <a:endParaRPr lang="en-GB" dirty="0"/>
          </a:p>
          <a:p>
            <a:endParaRPr lang="en-GB" dirty="0"/>
          </a:p>
        </p:txBody>
      </p:sp>
      <p:sp>
        <p:nvSpPr>
          <p:cNvPr id="4" name="TextBox 3">
            <a:extLst>
              <a:ext uri="{FF2B5EF4-FFF2-40B4-BE49-F238E27FC236}">
                <a16:creationId xmlns:a16="http://schemas.microsoft.com/office/drawing/2014/main" xmlns="" id="{B37CE1DD-5936-4865-8C89-F7D0844F30EE}"/>
              </a:ext>
            </a:extLst>
          </p:cNvPr>
          <p:cNvSpPr txBox="1"/>
          <p:nvPr/>
        </p:nvSpPr>
        <p:spPr>
          <a:xfrm>
            <a:off x="8611340" y="825623"/>
            <a:ext cx="3311371" cy="3108543"/>
          </a:xfrm>
          <a:prstGeom prst="rect">
            <a:avLst/>
          </a:prstGeom>
          <a:noFill/>
        </p:spPr>
        <p:txBody>
          <a:bodyPr wrap="square" rtlCol="0">
            <a:spAutoFit/>
          </a:bodyPr>
          <a:lstStyle/>
          <a:p>
            <a:r>
              <a:rPr lang="en-GB" sz="2800" b="1" i="1" dirty="0">
                <a:solidFill>
                  <a:srgbClr val="7030A0"/>
                </a:solidFill>
              </a:rPr>
              <a:t>Step 1</a:t>
            </a:r>
          </a:p>
          <a:p>
            <a:r>
              <a:rPr lang="en-GB" sz="2800" i="1" dirty="0">
                <a:solidFill>
                  <a:srgbClr val="7030A0"/>
                </a:solidFill>
              </a:rPr>
              <a:t>Recapping on previous learning about God using class mind maps &amp; additional questions from last year.</a:t>
            </a:r>
          </a:p>
        </p:txBody>
      </p:sp>
    </p:spTree>
    <p:extLst>
      <p:ext uri="{BB962C8B-B14F-4D97-AF65-F5344CB8AC3E}">
        <p14:creationId xmlns:p14="http://schemas.microsoft.com/office/powerpoint/2010/main" val="846756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4" descr="A picture containing table&#10;&#10;Description generated with very high confidence">
            <a:extLst>
              <a:ext uri="{FF2B5EF4-FFF2-40B4-BE49-F238E27FC236}">
                <a16:creationId xmlns:a16="http://schemas.microsoft.com/office/drawing/2014/main" xmlns="" id="{CD2C359C-DFE2-4CF9-ABA7-0C17E3935FD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rot="5400000">
            <a:off x="5671037" y="378307"/>
            <a:ext cx="6709716" cy="6101387"/>
          </a:xfrm>
          <a:prstGeom prst="rect">
            <a:avLst/>
          </a:prstGeom>
          <a:effectLst/>
        </p:spPr>
      </p:pic>
      <p:sp>
        <p:nvSpPr>
          <p:cNvPr id="2" name="Title 1">
            <a:extLst>
              <a:ext uri="{FF2B5EF4-FFF2-40B4-BE49-F238E27FC236}">
                <a16:creationId xmlns:a16="http://schemas.microsoft.com/office/drawing/2014/main" xmlns="" id="{8D752D20-53E4-4852-9BAD-6FFB82E158A3}"/>
              </a:ext>
            </a:extLst>
          </p:cNvPr>
          <p:cNvSpPr>
            <a:spLocks noGrp="1"/>
          </p:cNvSpPr>
          <p:nvPr>
            <p:ph type="title"/>
          </p:nvPr>
        </p:nvSpPr>
        <p:spPr>
          <a:xfrm>
            <a:off x="426987" y="184108"/>
            <a:ext cx="5127031" cy="4239296"/>
          </a:xfrm>
        </p:spPr>
        <p:txBody>
          <a:bodyPr>
            <a:normAutofit/>
          </a:bodyPr>
          <a:lstStyle/>
          <a:p>
            <a:r>
              <a:rPr lang="en-GB" sz="3100" b="1" dirty="0"/>
              <a:t>How do Christians use symbols to explain what God is like?   What do you think God is like?</a:t>
            </a:r>
            <a:br>
              <a:rPr lang="en-GB" sz="3100" b="1" dirty="0"/>
            </a:br>
            <a:r>
              <a:rPr lang="en-GB" sz="3100" b="1" dirty="0"/>
              <a:t/>
            </a:r>
            <a:br>
              <a:rPr lang="en-GB" sz="3100" b="1" dirty="0"/>
            </a:br>
            <a:r>
              <a:rPr lang="en-GB" sz="3100" b="1" i="1" dirty="0"/>
              <a:t>Teacher comment</a:t>
            </a:r>
            <a:r>
              <a:rPr lang="en-GB" sz="3100" b="1" dirty="0"/>
              <a:t/>
            </a:r>
            <a:br>
              <a:rPr lang="en-GB" sz="3100" b="1" dirty="0"/>
            </a:br>
            <a:r>
              <a:rPr lang="en-GB" sz="3100" dirty="0"/>
              <a:t>‘</a:t>
            </a:r>
            <a:r>
              <a:rPr lang="en-GB" sz="3100" dirty="0">
                <a:solidFill>
                  <a:srgbClr val="C00000"/>
                </a:solidFill>
              </a:rPr>
              <a:t>Beautiful Pupil A.</a:t>
            </a:r>
            <a:br>
              <a:rPr lang="en-GB" sz="3100" dirty="0">
                <a:solidFill>
                  <a:srgbClr val="C00000"/>
                </a:solidFill>
              </a:rPr>
            </a:br>
            <a:r>
              <a:rPr lang="en-GB" sz="3100" dirty="0">
                <a:solidFill>
                  <a:srgbClr val="C00000"/>
                </a:solidFill>
              </a:rPr>
              <a:t>She wanted to put items that God made around the whole world in his hands.’ </a:t>
            </a:r>
          </a:p>
        </p:txBody>
      </p:sp>
      <p:sp>
        <p:nvSpPr>
          <p:cNvPr id="4" name="TextBox 3">
            <a:extLst>
              <a:ext uri="{FF2B5EF4-FFF2-40B4-BE49-F238E27FC236}">
                <a16:creationId xmlns:a16="http://schemas.microsoft.com/office/drawing/2014/main" xmlns="" id="{142A7052-1C78-45FB-A92C-47C3C03AEADE}"/>
              </a:ext>
            </a:extLst>
          </p:cNvPr>
          <p:cNvSpPr txBox="1"/>
          <p:nvPr/>
        </p:nvSpPr>
        <p:spPr>
          <a:xfrm>
            <a:off x="426987" y="4239919"/>
            <a:ext cx="5316588" cy="2308324"/>
          </a:xfrm>
          <a:prstGeom prst="rect">
            <a:avLst/>
          </a:prstGeom>
          <a:noFill/>
        </p:spPr>
        <p:txBody>
          <a:bodyPr wrap="square" rtlCol="0">
            <a:spAutoFit/>
          </a:bodyPr>
          <a:lstStyle/>
          <a:p>
            <a:r>
              <a:rPr lang="en-GB" sz="2400" b="1" dirty="0">
                <a:solidFill>
                  <a:srgbClr val="7030A0"/>
                </a:solidFill>
              </a:rPr>
              <a:t>Step 2</a:t>
            </a:r>
          </a:p>
          <a:p>
            <a:r>
              <a:rPr lang="en-GB" sz="2400" b="1" dirty="0">
                <a:solidFill>
                  <a:srgbClr val="7030A0"/>
                </a:solidFill>
              </a:rPr>
              <a:t>The class were introduced to the Key unit question and asked to make initial responses.</a:t>
            </a:r>
          </a:p>
          <a:p>
            <a:r>
              <a:rPr lang="en-GB" sz="2400" b="1" dirty="0">
                <a:solidFill>
                  <a:srgbClr val="00B050"/>
                </a:solidFill>
              </a:rPr>
              <a:t>Teacher’s Question: Where would you begin this unit of work?</a:t>
            </a:r>
          </a:p>
        </p:txBody>
      </p:sp>
    </p:spTree>
    <p:extLst>
      <p:ext uri="{BB962C8B-B14F-4D97-AF65-F5344CB8AC3E}">
        <p14:creationId xmlns:p14="http://schemas.microsoft.com/office/powerpoint/2010/main" val="1250212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ADE491-B89B-4B39-AB60-AE0D7C3FA141}"/>
              </a:ext>
            </a:extLst>
          </p:cNvPr>
          <p:cNvSpPr>
            <a:spLocks noGrp="1"/>
          </p:cNvSpPr>
          <p:nvPr>
            <p:ph type="title"/>
          </p:nvPr>
        </p:nvSpPr>
        <p:spPr>
          <a:xfrm>
            <a:off x="5274276" y="5226496"/>
            <a:ext cx="6737211" cy="1325563"/>
          </a:xfrm>
        </p:spPr>
        <p:txBody>
          <a:bodyPr>
            <a:normAutofit fontScale="90000"/>
          </a:bodyPr>
          <a:lstStyle/>
          <a:p>
            <a:r>
              <a:rPr lang="en-GB" sz="2700" b="1" dirty="0">
                <a:solidFill>
                  <a:srgbClr val="7030A0"/>
                </a:solidFill>
              </a:rPr>
              <a:t>Step 3 Using a Diocesan PowerPoint Yr.3 God</a:t>
            </a:r>
            <a:r>
              <a:rPr lang="en-GB" sz="2800" dirty="0"/>
              <a:t/>
            </a:r>
            <a:br>
              <a:rPr lang="en-GB" sz="2800" dirty="0"/>
            </a:br>
            <a:r>
              <a:rPr lang="en-GB" sz="2800" dirty="0"/>
              <a:t>Teacher Comment </a:t>
            </a:r>
            <a:r>
              <a:rPr lang="en-GB" sz="2400" b="1" dirty="0">
                <a:solidFill>
                  <a:srgbClr val="7030A0"/>
                </a:solidFill>
              </a:rPr>
              <a:t>‘Pupil A enjoyed picking the picture she felt went with the quotes’. ‘She completed this well and independently. She finds it quite easy to put her thoughts into words’.</a:t>
            </a:r>
          </a:p>
        </p:txBody>
      </p:sp>
      <p:pic>
        <p:nvPicPr>
          <p:cNvPr id="5" name="Content Placeholder 4">
            <a:extLst>
              <a:ext uri="{FF2B5EF4-FFF2-40B4-BE49-F238E27FC236}">
                <a16:creationId xmlns:a16="http://schemas.microsoft.com/office/drawing/2014/main" xmlns="" id="{F96F12A5-D23A-4A1C-A401-E8A4F63014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783298" y="891696"/>
            <a:ext cx="6766140" cy="5074605"/>
          </a:xfrm>
        </p:spPr>
      </p:pic>
      <p:pic>
        <p:nvPicPr>
          <p:cNvPr id="7" name="Picture 6" descr="A picture containing text&#10;&#10;Description generated with very high confidence">
            <a:extLst>
              <a:ext uri="{FF2B5EF4-FFF2-40B4-BE49-F238E27FC236}">
                <a16:creationId xmlns:a16="http://schemas.microsoft.com/office/drawing/2014/main" xmlns="" id="{7627AB46-9630-4715-BC84-AAA7A3D186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266933" y="-792891"/>
            <a:ext cx="5066273" cy="6652054"/>
          </a:xfrm>
          <a:prstGeom prst="rect">
            <a:avLst/>
          </a:prstGeom>
        </p:spPr>
      </p:pic>
      <p:sp>
        <p:nvSpPr>
          <p:cNvPr id="8" name="TextBox 7">
            <a:extLst>
              <a:ext uri="{FF2B5EF4-FFF2-40B4-BE49-F238E27FC236}">
                <a16:creationId xmlns:a16="http://schemas.microsoft.com/office/drawing/2014/main" xmlns="" id="{43BC483F-4B2A-4011-BBB6-47A6449BF470}"/>
              </a:ext>
            </a:extLst>
          </p:cNvPr>
          <p:cNvSpPr txBox="1"/>
          <p:nvPr/>
        </p:nvSpPr>
        <p:spPr>
          <a:xfrm>
            <a:off x="987561" y="1246616"/>
            <a:ext cx="4219831" cy="923330"/>
          </a:xfrm>
          <a:prstGeom prst="rect">
            <a:avLst/>
          </a:prstGeom>
          <a:noFill/>
        </p:spPr>
        <p:txBody>
          <a:bodyPr wrap="square" rtlCol="0">
            <a:spAutoFit/>
          </a:bodyPr>
          <a:lstStyle/>
          <a:p>
            <a:r>
              <a:rPr lang="en-GB" b="1" dirty="0"/>
              <a:t>‘I chose this picture because it has a shepherd on it ,god watches over is like a shepherd and sheep.</a:t>
            </a:r>
          </a:p>
        </p:txBody>
      </p:sp>
      <p:sp>
        <p:nvSpPr>
          <p:cNvPr id="9" name="TextBox 8">
            <a:extLst>
              <a:ext uri="{FF2B5EF4-FFF2-40B4-BE49-F238E27FC236}">
                <a16:creationId xmlns:a16="http://schemas.microsoft.com/office/drawing/2014/main" xmlns="" id="{F99A5C94-C5C3-4D4E-90EC-25948FBC728E}"/>
              </a:ext>
            </a:extLst>
          </p:cNvPr>
          <p:cNvSpPr txBox="1"/>
          <p:nvPr/>
        </p:nvSpPr>
        <p:spPr>
          <a:xfrm>
            <a:off x="349129" y="3105834"/>
            <a:ext cx="4925147" cy="646331"/>
          </a:xfrm>
          <a:prstGeom prst="rect">
            <a:avLst/>
          </a:prstGeom>
          <a:noFill/>
        </p:spPr>
        <p:txBody>
          <a:bodyPr wrap="square" rtlCol="0">
            <a:spAutoFit/>
          </a:bodyPr>
          <a:lstStyle/>
          <a:p>
            <a:r>
              <a:rPr lang="en-GB" b="1" dirty="0"/>
              <a:t>‘This picture is great because the bubble says, The Lord is king’ and the picture has a crown’.</a:t>
            </a:r>
          </a:p>
        </p:txBody>
      </p:sp>
      <p:sp>
        <p:nvSpPr>
          <p:cNvPr id="10" name="TextBox 9">
            <a:extLst>
              <a:ext uri="{FF2B5EF4-FFF2-40B4-BE49-F238E27FC236}">
                <a16:creationId xmlns:a16="http://schemas.microsoft.com/office/drawing/2014/main" xmlns="" id="{D0FD8990-88D1-41B9-8178-AF6AD3307897}"/>
              </a:ext>
            </a:extLst>
          </p:cNvPr>
          <p:cNvSpPr txBox="1"/>
          <p:nvPr/>
        </p:nvSpPr>
        <p:spPr>
          <a:xfrm>
            <a:off x="74728" y="5611384"/>
            <a:ext cx="4925147" cy="646331"/>
          </a:xfrm>
          <a:prstGeom prst="rect">
            <a:avLst/>
          </a:prstGeom>
          <a:noFill/>
        </p:spPr>
        <p:txBody>
          <a:bodyPr wrap="square" rtlCol="0">
            <a:spAutoFit/>
          </a:bodyPr>
          <a:lstStyle/>
          <a:p>
            <a:r>
              <a:rPr lang="en-GB" b="1" dirty="0"/>
              <a:t>‘This picture is perfect because God is judge because he decides what's fair’.</a:t>
            </a:r>
          </a:p>
        </p:txBody>
      </p:sp>
      <p:sp>
        <p:nvSpPr>
          <p:cNvPr id="11" name="TextBox 10">
            <a:extLst>
              <a:ext uri="{FF2B5EF4-FFF2-40B4-BE49-F238E27FC236}">
                <a16:creationId xmlns:a16="http://schemas.microsoft.com/office/drawing/2014/main" xmlns="" id="{F367C237-6574-4E9F-A186-8DF5C9A4C095}"/>
              </a:ext>
            </a:extLst>
          </p:cNvPr>
          <p:cNvSpPr txBox="1"/>
          <p:nvPr/>
        </p:nvSpPr>
        <p:spPr>
          <a:xfrm>
            <a:off x="5785020" y="1166725"/>
            <a:ext cx="6540843" cy="369332"/>
          </a:xfrm>
          <a:prstGeom prst="rect">
            <a:avLst/>
          </a:prstGeom>
          <a:noFill/>
        </p:spPr>
        <p:txBody>
          <a:bodyPr wrap="square" rtlCol="0">
            <a:spAutoFit/>
          </a:bodyPr>
          <a:lstStyle/>
          <a:p>
            <a:r>
              <a:rPr lang="en-GB" b="1" dirty="0"/>
              <a:t>‘I chose this picture because its like God reaching from heaven’.</a:t>
            </a:r>
          </a:p>
        </p:txBody>
      </p:sp>
      <p:sp>
        <p:nvSpPr>
          <p:cNvPr id="12" name="TextBox 11">
            <a:extLst>
              <a:ext uri="{FF2B5EF4-FFF2-40B4-BE49-F238E27FC236}">
                <a16:creationId xmlns:a16="http://schemas.microsoft.com/office/drawing/2014/main" xmlns="" id="{221F7C21-7344-4FA1-BFD5-30014A7B5B32}"/>
              </a:ext>
            </a:extLst>
          </p:cNvPr>
          <p:cNvSpPr txBox="1"/>
          <p:nvPr/>
        </p:nvSpPr>
        <p:spPr>
          <a:xfrm>
            <a:off x="5785020" y="2264947"/>
            <a:ext cx="6057851" cy="646331"/>
          </a:xfrm>
          <a:prstGeom prst="rect">
            <a:avLst/>
          </a:prstGeom>
          <a:noFill/>
        </p:spPr>
        <p:txBody>
          <a:bodyPr wrap="square" rtlCol="0">
            <a:spAutoFit/>
          </a:bodyPr>
          <a:lstStyle/>
          <a:p>
            <a:r>
              <a:rPr lang="en-GB" b="1" dirty="0"/>
              <a:t>‘I like this picture because he made us and it looks like the father is holding his boy to heaven and God is in heaven.’.</a:t>
            </a:r>
          </a:p>
        </p:txBody>
      </p:sp>
      <p:sp>
        <p:nvSpPr>
          <p:cNvPr id="13" name="TextBox 12">
            <a:extLst>
              <a:ext uri="{FF2B5EF4-FFF2-40B4-BE49-F238E27FC236}">
                <a16:creationId xmlns:a16="http://schemas.microsoft.com/office/drawing/2014/main" xmlns="" id="{FFA9A240-30CE-45E8-AA03-C54F0ECE10D6}"/>
              </a:ext>
            </a:extLst>
          </p:cNvPr>
          <p:cNvSpPr txBox="1"/>
          <p:nvPr/>
        </p:nvSpPr>
        <p:spPr>
          <a:xfrm>
            <a:off x="5611243" y="2977999"/>
            <a:ext cx="6142607" cy="369332"/>
          </a:xfrm>
          <a:prstGeom prst="rect">
            <a:avLst/>
          </a:prstGeom>
          <a:noFill/>
        </p:spPr>
        <p:txBody>
          <a:bodyPr wrap="square" rtlCol="0">
            <a:spAutoFit/>
          </a:bodyPr>
          <a:lstStyle/>
          <a:p>
            <a:r>
              <a:rPr lang="en-GB" b="1" dirty="0"/>
              <a:t>‘God is rock because he is real and strong.’.</a:t>
            </a:r>
          </a:p>
        </p:txBody>
      </p:sp>
    </p:spTree>
    <p:extLst>
      <p:ext uri="{BB962C8B-B14F-4D97-AF65-F5344CB8AC3E}">
        <p14:creationId xmlns:p14="http://schemas.microsoft.com/office/powerpoint/2010/main" val="506680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9804CF-FF79-4C65-AA70-6B61E70CF1DB}"/>
              </a:ext>
            </a:extLst>
          </p:cNvPr>
          <p:cNvSpPr>
            <a:spLocks noGrp="1"/>
          </p:cNvSpPr>
          <p:nvPr>
            <p:ph type="title"/>
          </p:nvPr>
        </p:nvSpPr>
        <p:spPr>
          <a:xfrm>
            <a:off x="7072908" y="1883715"/>
            <a:ext cx="5395873" cy="1325563"/>
          </a:xfrm>
        </p:spPr>
        <p:txBody>
          <a:bodyPr>
            <a:normAutofit fontScale="90000"/>
          </a:bodyPr>
          <a:lstStyle/>
          <a:p>
            <a:r>
              <a:rPr lang="en-GB" sz="2800" dirty="0"/>
              <a:t/>
            </a:r>
            <a:br>
              <a:rPr lang="en-GB" sz="2800" dirty="0"/>
            </a:br>
            <a:r>
              <a:rPr lang="en-GB" sz="2800" dirty="0"/>
              <a:t>Pupils are asked to select</a:t>
            </a:r>
            <a:r>
              <a:rPr lang="en-GB" sz="2800" i="1" dirty="0"/>
              <a:t> images</a:t>
            </a:r>
            <a:br>
              <a:rPr lang="en-GB" sz="2800" i="1" dirty="0"/>
            </a:br>
            <a:r>
              <a:rPr lang="en-GB" sz="2800" i="1" dirty="0"/>
              <a:t>to show the 3 in 1 aspects of the Trinity</a:t>
            </a:r>
            <a:r>
              <a:rPr lang="en-GB" sz="2800" dirty="0"/>
              <a:t/>
            </a:r>
            <a:br>
              <a:rPr lang="en-GB" sz="2800" dirty="0"/>
            </a:br>
            <a:r>
              <a:rPr lang="en-GB" sz="2800" dirty="0"/>
              <a:t>Pupil Comment</a:t>
            </a:r>
            <a:br>
              <a:rPr lang="en-GB" sz="2800" dirty="0"/>
            </a:br>
            <a:r>
              <a:rPr lang="en-GB" sz="2800" dirty="0"/>
              <a:t>‘God is like our shepherd. 1 world 1God’</a:t>
            </a:r>
            <a:br>
              <a:rPr lang="en-GB" sz="2800" dirty="0"/>
            </a:br>
            <a:r>
              <a:rPr lang="en-GB" sz="2800" dirty="0"/>
              <a:t>‘There is one for all’</a:t>
            </a:r>
          </a:p>
        </p:txBody>
      </p:sp>
      <p:pic>
        <p:nvPicPr>
          <p:cNvPr id="7" name="Content Placeholder 6" descr="A close up of text on a white background&#10;&#10;Description generated with very high confidence">
            <a:extLst>
              <a:ext uri="{FF2B5EF4-FFF2-40B4-BE49-F238E27FC236}">
                <a16:creationId xmlns:a16="http://schemas.microsoft.com/office/drawing/2014/main" xmlns="" id="{5E0C8919-29A7-4870-9A55-768B370DBCBD}"/>
              </a:ext>
            </a:extLst>
          </p:cNvPr>
          <p:cNvPicPr>
            <a:picLocks noGrp="1" noChangeAspect="1"/>
          </p:cNvPicPr>
          <p:nvPr>
            <p:ph idx="1"/>
          </p:nvPr>
        </p:nvPicPr>
        <p:blipFill>
          <a:blip r:embed="rId2" cstate="print">
            <a:grayscl/>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757197" y="227644"/>
            <a:ext cx="5681703" cy="6202974"/>
          </a:xfrm>
          <a:prstGeom prst="rect">
            <a:avLst/>
          </a:prstGeom>
          <a:ln w="228600" cap="sq" cmpd="thickThin">
            <a:solidFill>
              <a:srgbClr val="000000"/>
            </a:solidFill>
            <a:prstDash val="solid"/>
            <a:miter lim="800000"/>
          </a:ln>
          <a:effectLst>
            <a:innerShdw blurRad="76200">
              <a:srgbClr val="000000"/>
            </a:innerShdw>
          </a:effectLst>
        </p:spPr>
      </p:pic>
      <p:cxnSp>
        <p:nvCxnSpPr>
          <p:cNvPr id="9" name="Straight Connector 8">
            <a:extLst>
              <a:ext uri="{FF2B5EF4-FFF2-40B4-BE49-F238E27FC236}">
                <a16:creationId xmlns:a16="http://schemas.microsoft.com/office/drawing/2014/main" xmlns="" id="{0378A5FF-3441-4ECE-BAC5-7F9C9326C35A}"/>
              </a:ext>
            </a:extLst>
          </p:cNvPr>
          <p:cNvCxnSpPr/>
          <p:nvPr/>
        </p:nvCxnSpPr>
        <p:spPr>
          <a:xfrm>
            <a:off x="2601157" y="585926"/>
            <a:ext cx="2627791" cy="318708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640E214C-396F-4228-B844-9D225101401E}"/>
              </a:ext>
            </a:extLst>
          </p:cNvPr>
          <p:cNvCxnSpPr>
            <a:cxnSpLocks/>
            <a:endCxn id="7" idx="1"/>
          </p:cNvCxnSpPr>
          <p:nvPr/>
        </p:nvCxnSpPr>
        <p:spPr>
          <a:xfrm flipH="1">
            <a:off x="757197" y="585926"/>
            <a:ext cx="1843960" cy="274320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F537BA7F-DCEB-4663-B6B8-9B691CE7FC49}"/>
              </a:ext>
            </a:extLst>
          </p:cNvPr>
          <p:cNvCxnSpPr/>
          <p:nvPr/>
        </p:nvCxnSpPr>
        <p:spPr>
          <a:xfrm flipH="1">
            <a:off x="757197" y="3773010"/>
            <a:ext cx="4471751"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xmlns="" id="{6396340C-125F-4E9D-97E7-45834CED0E79}"/>
              </a:ext>
            </a:extLst>
          </p:cNvPr>
          <p:cNvSpPr txBox="1"/>
          <p:nvPr/>
        </p:nvSpPr>
        <p:spPr>
          <a:xfrm>
            <a:off x="7297445" y="3648722"/>
            <a:ext cx="4218280" cy="1107996"/>
          </a:xfrm>
          <a:prstGeom prst="rect">
            <a:avLst/>
          </a:prstGeom>
          <a:noFill/>
        </p:spPr>
        <p:txBody>
          <a:bodyPr wrap="square" rtlCol="0">
            <a:spAutoFit/>
          </a:bodyPr>
          <a:lstStyle/>
          <a:p>
            <a:r>
              <a:rPr lang="en-GB" sz="2400" i="1" dirty="0"/>
              <a:t>Pupil A used :</a:t>
            </a:r>
          </a:p>
          <a:p>
            <a:r>
              <a:rPr lang="en-GB" sz="2400" dirty="0"/>
              <a:t>A triangle: Water, ice, steam</a:t>
            </a:r>
          </a:p>
          <a:p>
            <a:endParaRPr lang="en-GB" dirty="0"/>
          </a:p>
        </p:txBody>
      </p:sp>
      <p:sp>
        <p:nvSpPr>
          <p:cNvPr id="15" name="TextBox 14">
            <a:extLst>
              <a:ext uri="{FF2B5EF4-FFF2-40B4-BE49-F238E27FC236}">
                <a16:creationId xmlns:a16="http://schemas.microsoft.com/office/drawing/2014/main" xmlns="" id="{7F5D000F-BD5B-46AF-B659-EC1FB8F8FE6B}"/>
              </a:ext>
            </a:extLst>
          </p:cNvPr>
          <p:cNvSpPr txBox="1"/>
          <p:nvPr/>
        </p:nvSpPr>
        <p:spPr>
          <a:xfrm>
            <a:off x="2243930" y="1955168"/>
            <a:ext cx="1225118" cy="369332"/>
          </a:xfrm>
          <a:prstGeom prst="rect">
            <a:avLst/>
          </a:prstGeom>
          <a:noFill/>
        </p:spPr>
        <p:txBody>
          <a:bodyPr wrap="square" rtlCol="0">
            <a:spAutoFit/>
          </a:bodyPr>
          <a:lstStyle/>
          <a:p>
            <a:r>
              <a:rPr lang="en-GB" dirty="0"/>
              <a:t>Father</a:t>
            </a:r>
          </a:p>
        </p:txBody>
      </p:sp>
      <p:sp>
        <p:nvSpPr>
          <p:cNvPr id="16" name="TextBox 15">
            <a:extLst>
              <a:ext uri="{FF2B5EF4-FFF2-40B4-BE49-F238E27FC236}">
                <a16:creationId xmlns:a16="http://schemas.microsoft.com/office/drawing/2014/main" xmlns="" id="{6A486692-2E04-498E-A84C-7C7D5E3F353C}"/>
              </a:ext>
            </a:extLst>
          </p:cNvPr>
          <p:cNvSpPr txBox="1"/>
          <p:nvPr/>
        </p:nvSpPr>
        <p:spPr>
          <a:xfrm>
            <a:off x="3469048" y="3358155"/>
            <a:ext cx="1225118" cy="369332"/>
          </a:xfrm>
          <a:prstGeom prst="rect">
            <a:avLst/>
          </a:prstGeom>
          <a:noFill/>
        </p:spPr>
        <p:txBody>
          <a:bodyPr wrap="square" rtlCol="0">
            <a:spAutoFit/>
          </a:bodyPr>
          <a:lstStyle/>
          <a:p>
            <a:r>
              <a:rPr lang="en-GB" dirty="0"/>
              <a:t>The Son</a:t>
            </a:r>
          </a:p>
        </p:txBody>
      </p:sp>
      <p:sp>
        <p:nvSpPr>
          <p:cNvPr id="17" name="TextBox 16">
            <a:extLst>
              <a:ext uri="{FF2B5EF4-FFF2-40B4-BE49-F238E27FC236}">
                <a16:creationId xmlns:a16="http://schemas.microsoft.com/office/drawing/2014/main" xmlns="" id="{05738339-AB64-4F49-8D76-DA488E0453D8}"/>
              </a:ext>
            </a:extLst>
          </p:cNvPr>
          <p:cNvSpPr txBox="1"/>
          <p:nvPr/>
        </p:nvSpPr>
        <p:spPr>
          <a:xfrm>
            <a:off x="937457" y="3279390"/>
            <a:ext cx="1842314" cy="369332"/>
          </a:xfrm>
          <a:prstGeom prst="rect">
            <a:avLst/>
          </a:prstGeom>
          <a:noFill/>
        </p:spPr>
        <p:txBody>
          <a:bodyPr wrap="square" rtlCol="0">
            <a:spAutoFit/>
          </a:bodyPr>
          <a:lstStyle/>
          <a:p>
            <a:r>
              <a:rPr lang="en-GB" dirty="0"/>
              <a:t>The Holy Spirit</a:t>
            </a:r>
          </a:p>
        </p:txBody>
      </p:sp>
      <p:sp>
        <p:nvSpPr>
          <p:cNvPr id="3" name="Rectangle 2">
            <a:extLst>
              <a:ext uri="{FF2B5EF4-FFF2-40B4-BE49-F238E27FC236}">
                <a16:creationId xmlns:a16="http://schemas.microsoft.com/office/drawing/2014/main" xmlns="" id="{F0F88F53-79A4-428B-96E5-EF4856E153DA}"/>
              </a:ext>
            </a:extLst>
          </p:cNvPr>
          <p:cNvSpPr/>
          <p:nvPr/>
        </p:nvSpPr>
        <p:spPr>
          <a:xfrm>
            <a:off x="7072908" y="443011"/>
            <a:ext cx="5592800" cy="1200329"/>
          </a:xfrm>
          <a:prstGeom prst="rect">
            <a:avLst/>
          </a:prstGeom>
        </p:spPr>
        <p:txBody>
          <a:bodyPr wrap="square">
            <a:spAutoFit/>
          </a:bodyPr>
          <a:lstStyle/>
          <a:p>
            <a:r>
              <a:rPr lang="en-GB" sz="2400" b="1" dirty="0">
                <a:solidFill>
                  <a:srgbClr val="7030A0"/>
                </a:solidFill>
              </a:rPr>
              <a:t>Step 4 </a:t>
            </a:r>
          </a:p>
          <a:p>
            <a:r>
              <a:rPr lang="en-GB" sz="2400" b="1" dirty="0">
                <a:solidFill>
                  <a:srgbClr val="7030A0"/>
                </a:solidFill>
              </a:rPr>
              <a:t>Extending the idea of God &amp;</a:t>
            </a:r>
          </a:p>
          <a:p>
            <a:r>
              <a:rPr lang="en-GB" sz="2400" b="1" dirty="0">
                <a:solidFill>
                  <a:srgbClr val="7030A0"/>
                </a:solidFill>
              </a:rPr>
              <a:t>introducing the Trinity</a:t>
            </a:r>
            <a:endParaRPr lang="en-GB" sz="2400" dirty="0"/>
          </a:p>
        </p:txBody>
      </p:sp>
      <p:sp>
        <p:nvSpPr>
          <p:cNvPr id="4" name="TextBox 3">
            <a:extLst>
              <a:ext uri="{FF2B5EF4-FFF2-40B4-BE49-F238E27FC236}">
                <a16:creationId xmlns:a16="http://schemas.microsoft.com/office/drawing/2014/main" xmlns="" id="{FB7CD15E-CCB2-401D-8D73-D2CDB2B10813}"/>
              </a:ext>
            </a:extLst>
          </p:cNvPr>
          <p:cNvSpPr txBox="1"/>
          <p:nvPr/>
        </p:nvSpPr>
        <p:spPr>
          <a:xfrm>
            <a:off x="7162800" y="4562475"/>
            <a:ext cx="4648200" cy="1938992"/>
          </a:xfrm>
          <a:prstGeom prst="rect">
            <a:avLst/>
          </a:prstGeom>
          <a:noFill/>
        </p:spPr>
        <p:txBody>
          <a:bodyPr wrap="square" rtlCol="0">
            <a:spAutoFit/>
          </a:bodyPr>
          <a:lstStyle/>
          <a:p>
            <a:r>
              <a:rPr lang="en-GB" sz="2400" b="1" dirty="0">
                <a:solidFill>
                  <a:srgbClr val="00B050"/>
                </a:solidFill>
              </a:rPr>
              <a:t>Teachers Question: How would you introduce the idea of the Trinity to your class? What process of learning would you use? Would this be your next step?</a:t>
            </a:r>
          </a:p>
        </p:txBody>
      </p:sp>
    </p:spTree>
    <p:extLst>
      <p:ext uri="{BB962C8B-B14F-4D97-AF65-F5344CB8AC3E}">
        <p14:creationId xmlns:p14="http://schemas.microsoft.com/office/powerpoint/2010/main" val="3094180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C5942ADB-8C1B-4F47-AB48-5093DA905776}"/>
              </a:ext>
            </a:extLst>
          </p:cNvPr>
          <p:cNvSpPr txBox="1"/>
          <p:nvPr/>
        </p:nvSpPr>
        <p:spPr>
          <a:xfrm>
            <a:off x="5457825" y="333375"/>
            <a:ext cx="6667500" cy="1354217"/>
          </a:xfrm>
          <a:prstGeom prst="rect">
            <a:avLst/>
          </a:prstGeom>
          <a:noFill/>
        </p:spPr>
        <p:txBody>
          <a:bodyPr wrap="square" rtlCol="0">
            <a:spAutoFit/>
          </a:bodyPr>
          <a:lstStyle/>
          <a:p>
            <a:r>
              <a:rPr lang="en-GB" sz="3200" dirty="0">
                <a:solidFill>
                  <a:srgbClr val="FF0000"/>
                </a:solidFill>
              </a:rPr>
              <a:t>Pupil A felt the Twix was a good analogy for the Trinity. </a:t>
            </a:r>
            <a:r>
              <a:rPr lang="en-GB" sz="3200" i="1" dirty="0"/>
              <a:t> UC</a:t>
            </a:r>
            <a:r>
              <a:rPr lang="en-GB" sz="2400" i="1" dirty="0"/>
              <a:t> Resource Idea</a:t>
            </a:r>
            <a:endParaRPr lang="en-GB" sz="2400" dirty="0">
              <a:solidFill>
                <a:srgbClr val="FF0000"/>
              </a:solidFill>
            </a:endParaRPr>
          </a:p>
          <a:p>
            <a:endParaRPr lang="en-GB" dirty="0"/>
          </a:p>
        </p:txBody>
      </p:sp>
      <p:pic>
        <p:nvPicPr>
          <p:cNvPr id="10" name="Content Placeholder 9" descr="A close up of text on a whiteboard&#10;&#10;Description generated with high confidence">
            <a:extLst>
              <a:ext uri="{FF2B5EF4-FFF2-40B4-BE49-F238E27FC236}">
                <a16:creationId xmlns:a16="http://schemas.microsoft.com/office/drawing/2014/main" xmlns="" id="{12B5D37A-D5D5-43A0-90F4-DD614DF24E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89329" y="1232688"/>
            <a:ext cx="5819328" cy="4364496"/>
          </a:xfrm>
        </p:spPr>
      </p:pic>
      <p:sp>
        <p:nvSpPr>
          <p:cNvPr id="11" name="TextBox 10">
            <a:extLst>
              <a:ext uri="{FF2B5EF4-FFF2-40B4-BE49-F238E27FC236}">
                <a16:creationId xmlns:a16="http://schemas.microsoft.com/office/drawing/2014/main" xmlns="" id="{2937B3FA-1F68-4DCE-8FA9-ABD0D4476066}"/>
              </a:ext>
            </a:extLst>
          </p:cNvPr>
          <p:cNvSpPr txBox="1"/>
          <p:nvPr/>
        </p:nvSpPr>
        <p:spPr>
          <a:xfrm>
            <a:off x="5963007" y="1714560"/>
            <a:ext cx="5819775" cy="3170099"/>
          </a:xfrm>
          <a:prstGeom prst="rect">
            <a:avLst/>
          </a:prstGeom>
          <a:noFill/>
        </p:spPr>
        <p:txBody>
          <a:bodyPr wrap="square" rtlCol="0">
            <a:spAutoFit/>
          </a:bodyPr>
          <a:lstStyle/>
          <a:p>
            <a:r>
              <a:rPr lang="en-GB" dirty="0"/>
              <a:t>‘</a:t>
            </a:r>
            <a:r>
              <a:rPr lang="en-GB" sz="2000" i="1" dirty="0"/>
              <a:t>The Trinity is like a Twix because the Trinity has 3 parts and the Twix has 3 parts.</a:t>
            </a:r>
          </a:p>
          <a:p>
            <a:r>
              <a:rPr lang="en-GB" sz="2000" i="1" dirty="0"/>
              <a:t>The Trinity has the Father, Son and the Holy Spirit. All these things form God.</a:t>
            </a:r>
          </a:p>
          <a:p>
            <a:r>
              <a:rPr lang="en-GB" sz="2000" i="1" dirty="0"/>
              <a:t>Just like the Trinity a Twix has 3 parts, the chocolate, caramel and biscuit.</a:t>
            </a:r>
          </a:p>
          <a:p>
            <a:r>
              <a:rPr lang="en-GB" sz="2000" i="1" dirty="0"/>
              <a:t>If you put  a Twix into a glass of water to separate which bit is the most important?’</a:t>
            </a:r>
          </a:p>
          <a:p>
            <a:r>
              <a:rPr lang="en-GB" sz="2000" i="1" dirty="0"/>
              <a:t>If you took the Holy Spirit from the Trinity it wouldn’t be the Trinity.’  (U</a:t>
            </a:r>
          </a:p>
        </p:txBody>
      </p:sp>
      <p:sp>
        <p:nvSpPr>
          <p:cNvPr id="2" name="TextBox 1">
            <a:extLst>
              <a:ext uri="{FF2B5EF4-FFF2-40B4-BE49-F238E27FC236}">
                <a16:creationId xmlns:a16="http://schemas.microsoft.com/office/drawing/2014/main" xmlns="" id="{023AA5D0-9B98-4815-A51D-74008FC3612C}"/>
              </a:ext>
            </a:extLst>
          </p:cNvPr>
          <p:cNvSpPr txBox="1"/>
          <p:nvPr/>
        </p:nvSpPr>
        <p:spPr>
          <a:xfrm>
            <a:off x="5963007" y="4779765"/>
            <a:ext cx="5279255" cy="1200329"/>
          </a:xfrm>
          <a:prstGeom prst="rect">
            <a:avLst/>
          </a:prstGeom>
          <a:noFill/>
        </p:spPr>
        <p:txBody>
          <a:bodyPr wrap="square" rtlCol="0">
            <a:spAutoFit/>
          </a:bodyPr>
          <a:lstStyle/>
          <a:p>
            <a:r>
              <a:rPr lang="en-GB" sz="2400" b="1" dirty="0">
                <a:solidFill>
                  <a:srgbClr val="00B050"/>
                </a:solidFill>
              </a:rPr>
              <a:t>Teacher’s Question: Is this a good image for the Trinity? What other images could be used to explain the Trinity?</a:t>
            </a:r>
          </a:p>
        </p:txBody>
      </p:sp>
    </p:spTree>
    <p:extLst>
      <p:ext uri="{BB962C8B-B14F-4D97-AF65-F5344CB8AC3E}">
        <p14:creationId xmlns:p14="http://schemas.microsoft.com/office/powerpoint/2010/main" val="33102095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TotalTime>
  <Words>1549</Words>
  <Application>Microsoft Office PowerPoint</Application>
  <PresentationFormat>Custom</PresentationFormat>
  <Paragraphs>254</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Year 3/4  A learning journey in the Diocesan Syllabus ‘God’ concept  using resources from UC &amp; Diocesan ideas. </vt:lpstr>
      <vt:lpstr>PowerPoint Presentation</vt:lpstr>
      <vt:lpstr>PowerPoint Presentation</vt:lpstr>
      <vt:lpstr>Questions to consider</vt:lpstr>
      <vt:lpstr>Pupils Asking questions about God</vt:lpstr>
      <vt:lpstr>How do Christians use symbols to explain what God is like?   What do you think God is like?  Teacher comment ‘Beautiful Pupil A. She wanted to put items that God made around the whole world in his hands.’ </vt:lpstr>
      <vt:lpstr>Step 3 Using a Diocesan PowerPoint Yr.3 God Teacher Comment ‘Pupil A enjoyed picking the picture she felt went with the quotes’. ‘She completed this well and independently. She finds it quite easy to put her thoughts into words’.</vt:lpstr>
      <vt:lpstr> Pupils are asked to select images to show the 3 in 1 aspects of the Trinity Pupil Comment ‘God is like our shepherd. 1 world 1God’ ‘There is one for all’</vt:lpstr>
      <vt:lpstr>PowerPoint Presentation</vt:lpstr>
      <vt:lpstr>Step 5 Extending the idea of God &amp; considering the different roles of the Trinity </vt:lpstr>
      <vt:lpstr>Step 6 Looking &amp; linking ideas </vt:lpstr>
      <vt:lpstr>Step 7 Examining prayer for understanding God &amp; Trinity St Patrick's breastplate is important because…….</vt:lpstr>
      <vt:lpstr>Step 8 RE Assessment Task Year 3  How do Christian people view God? How does all our research show where they get their ideas from? Can you create an abstract design or symbol that shows how Christians view God?</vt:lpstr>
      <vt:lpstr>Pupil A’s abstract design for how Christians view God</vt:lpstr>
      <vt:lpstr>Teacher Assessment: This work showed evidence for the expected level &amp; some elements for exceeding level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3/4  A learning journey in the Diocesan  ‘God’ concept</dc:title>
  <dc:creator>Sue Glover</dc:creator>
  <cp:lastModifiedBy>Charlotte Somers</cp:lastModifiedBy>
  <cp:revision>16</cp:revision>
  <cp:lastPrinted>2018-06-04T10:07:19Z</cp:lastPrinted>
  <dcterms:created xsi:type="dcterms:W3CDTF">2018-03-01T11:38:56Z</dcterms:created>
  <dcterms:modified xsi:type="dcterms:W3CDTF">2018-08-03T11:57:28Z</dcterms:modified>
</cp:coreProperties>
</file>