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29/10/2018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Press on with the true gospel</a:t>
            </a:r>
            <a:br>
              <a:rPr lang="en-GB" dirty="0"/>
            </a:b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1:1 - 8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Who, when and why</a:t>
            </a:r>
          </a:p>
          <a:p>
            <a:r>
              <a:rPr lang="en-GB" sz="2800" b="1" dirty="0">
                <a:latin typeface="+mj-lt"/>
              </a:rPr>
              <a:t>Written by Paul to the church in Colossae</a:t>
            </a:r>
          </a:p>
          <a:p>
            <a:r>
              <a:rPr lang="en-GB" sz="2800" b="1" dirty="0">
                <a:latin typeface="+mj-lt"/>
              </a:rPr>
              <a:t>The church is a daughter church of Ephesus</a:t>
            </a:r>
          </a:p>
          <a:p>
            <a:r>
              <a:rPr lang="en-GB" sz="2800" b="1" dirty="0">
                <a:latin typeface="+mj-lt"/>
              </a:rPr>
              <a:t>It is led by Epaphras and Philemon is another leader</a:t>
            </a:r>
          </a:p>
          <a:p>
            <a:r>
              <a:rPr lang="en-GB" sz="2800" b="1" dirty="0">
                <a:latin typeface="+mj-lt"/>
              </a:rPr>
              <a:t>Written around AD 61 when Paul is in prison in Rome</a:t>
            </a:r>
          </a:p>
          <a:p>
            <a:r>
              <a:rPr lang="en-GB" sz="2800" b="1" dirty="0">
                <a:latin typeface="+mj-lt"/>
              </a:rPr>
              <a:t>Epaphras has come to Rome  looking for help from Paul concerning a problem in the church</a:t>
            </a:r>
          </a:p>
          <a:p>
            <a:r>
              <a:rPr lang="en-GB" sz="2800" b="1" dirty="0">
                <a:latin typeface="+mj-lt"/>
              </a:rPr>
              <a:t>Paul writes to encourage the believers to stand firm for the gospel</a:t>
            </a:r>
          </a:p>
          <a:p>
            <a:r>
              <a:rPr lang="en-GB" sz="2800" b="1" dirty="0">
                <a:latin typeface="+mj-lt"/>
              </a:rPr>
              <a:t>He presents a tremendous vision of the lordship of Jesus</a:t>
            </a:r>
            <a:endParaRPr lang="en-GB" sz="1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130" y="866899"/>
            <a:ext cx="8823366" cy="5688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Greeting (1 – 2)</a:t>
            </a:r>
          </a:p>
          <a:p>
            <a:r>
              <a:rPr lang="en-GB" sz="2800" b="1" dirty="0">
                <a:latin typeface="+mj-lt"/>
              </a:rPr>
              <a:t>Paul is an apostle (sent one) because of God’s will</a:t>
            </a:r>
          </a:p>
          <a:p>
            <a:r>
              <a:rPr lang="en-GB" sz="2800" b="1" dirty="0">
                <a:latin typeface="+mj-lt"/>
              </a:rPr>
              <a:t>Timothy is a brother in Christ – we are all part of God’s family</a:t>
            </a:r>
          </a:p>
          <a:p>
            <a:r>
              <a:rPr lang="en-GB" sz="2800" b="1" dirty="0">
                <a:latin typeface="+mj-lt"/>
              </a:rPr>
              <a:t>The church consists of the saints – those who are being sanctified (made holy) by God through the work of the Holy Spirit</a:t>
            </a:r>
          </a:p>
          <a:p>
            <a:r>
              <a:rPr lang="en-GB" sz="2800" b="1" dirty="0">
                <a:latin typeface="+mj-lt"/>
              </a:rPr>
              <a:t>Faithful brethren</a:t>
            </a:r>
          </a:p>
          <a:p>
            <a:r>
              <a:rPr lang="en-GB" sz="2800" b="1" dirty="0">
                <a:latin typeface="+mj-lt"/>
              </a:rPr>
              <a:t>In Colossae and in Christ</a:t>
            </a:r>
          </a:p>
          <a:p>
            <a:r>
              <a:rPr lang="en-GB" sz="2800" b="1" dirty="0">
                <a:latin typeface="+mj-lt"/>
              </a:rPr>
              <a:t>Grace and peace</a:t>
            </a:r>
          </a:p>
          <a:p>
            <a:r>
              <a:rPr lang="en-GB" sz="2800" b="1" dirty="0">
                <a:latin typeface="+mj-lt"/>
              </a:rPr>
              <a:t>Who from – the Father and from Jesus (equal status)</a:t>
            </a:r>
            <a:endParaRPr lang="en-GB" sz="1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130" y="866899"/>
            <a:ext cx="8823366" cy="5688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Prayer for the saints (3)</a:t>
            </a:r>
          </a:p>
          <a:p>
            <a:r>
              <a:rPr lang="en-GB" sz="2800" b="1" dirty="0">
                <a:latin typeface="+mj-lt"/>
              </a:rPr>
              <a:t>Paul is praying for them</a:t>
            </a:r>
          </a:p>
          <a:p>
            <a:r>
              <a:rPr lang="en-GB" sz="2800" b="1" dirty="0">
                <a:latin typeface="+mj-lt"/>
              </a:rPr>
              <a:t>We need to pray for one another</a:t>
            </a:r>
          </a:p>
          <a:p>
            <a:r>
              <a:rPr lang="en-GB" sz="2800" b="1" dirty="0">
                <a:latin typeface="+mj-lt"/>
              </a:rPr>
              <a:t>We need to give thanks for one another</a:t>
            </a:r>
          </a:p>
          <a:p>
            <a:r>
              <a:rPr lang="en-GB" sz="2800" b="1" dirty="0">
                <a:latin typeface="+mj-lt"/>
              </a:rPr>
              <a:t>If you don’t know what to pray for simply ask God to bless the person and that His will is done in their lives</a:t>
            </a:r>
          </a:p>
          <a:p>
            <a:r>
              <a:rPr lang="en-GB" sz="2800" b="1" dirty="0">
                <a:latin typeface="+mj-lt"/>
              </a:rPr>
              <a:t>The need for consistent prayer</a:t>
            </a:r>
          </a:p>
          <a:p>
            <a:r>
              <a:rPr lang="en-GB" sz="2800" b="1" dirty="0">
                <a:latin typeface="+mj-lt"/>
              </a:rPr>
              <a:t>We are in a spiritual battle and must be watchful not only concerning our own lives but also for our fellow Christians</a:t>
            </a:r>
            <a:endParaRPr lang="en-GB" sz="1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130" y="866899"/>
            <a:ext cx="8823366" cy="5688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Faith and love (4)</a:t>
            </a:r>
          </a:p>
          <a:p>
            <a:r>
              <a:rPr lang="en-GB" sz="2800" b="1" dirty="0">
                <a:latin typeface="+mj-lt"/>
              </a:rPr>
              <a:t>It is faith that brings us into God’s family</a:t>
            </a:r>
          </a:p>
          <a:p>
            <a:r>
              <a:rPr lang="en-GB" sz="2800" b="1" dirty="0">
                <a:latin typeface="+mj-lt"/>
              </a:rPr>
              <a:t>Specifically - our faith in the Lord Jesus Christ</a:t>
            </a:r>
          </a:p>
          <a:p>
            <a:r>
              <a:rPr lang="en-GB" sz="2800" b="1" dirty="0">
                <a:latin typeface="+mj-lt"/>
              </a:rPr>
              <a:t>Our faith is not worked out in isolation</a:t>
            </a:r>
          </a:p>
          <a:p>
            <a:r>
              <a:rPr lang="en-GB" sz="2800" b="1" dirty="0">
                <a:latin typeface="+mj-lt"/>
              </a:rPr>
              <a:t>We are to love God and our neighbour</a:t>
            </a:r>
          </a:p>
          <a:p>
            <a:r>
              <a:rPr lang="en-GB" sz="2800" b="1" dirty="0">
                <a:latin typeface="+mj-lt"/>
              </a:rPr>
              <a:t>Whilst our neighbour means everyone (Luke 10:29 - 37), we particularly are called to love our fellow church members and other Christians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130" y="866899"/>
            <a:ext cx="8823366" cy="5688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The hope of heaven (5 - 6)</a:t>
            </a:r>
          </a:p>
          <a:p>
            <a:r>
              <a:rPr lang="en-GB" sz="2800" b="1" dirty="0">
                <a:latin typeface="+mj-lt"/>
              </a:rPr>
              <a:t>We have a living hope in what God has provided for us</a:t>
            </a:r>
          </a:p>
          <a:p>
            <a:r>
              <a:rPr lang="en-GB" sz="2800" b="1" dirty="0">
                <a:latin typeface="+mj-lt"/>
              </a:rPr>
              <a:t>He has guaranteed it and the guarantee is held in heaven (1 Peter 1:4)</a:t>
            </a:r>
          </a:p>
          <a:p>
            <a:r>
              <a:rPr lang="en-GB" sz="2800" b="1" dirty="0">
                <a:latin typeface="+mj-lt"/>
              </a:rPr>
              <a:t>The truth of the gospel has not changed</a:t>
            </a:r>
          </a:p>
          <a:p>
            <a:r>
              <a:rPr lang="en-GB" sz="2800" b="1" dirty="0">
                <a:latin typeface="+mj-lt"/>
              </a:rPr>
              <a:t>The gospel of forgiveness and eternal life is bearing fruit throughout the world </a:t>
            </a:r>
          </a:p>
          <a:p>
            <a:r>
              <a:rPr lang="en-GB" sz="2800" b="1" dirty="0">
                <a:latin typeface="+mj-lt"/>
              </a:rPr>
              <a:t>The power of the gospel has not diminished through time</a:t>
            </a:r>
          </a:p>
          <a:p>
            <a:r>
              <a:rPr lang="en-GB" sz="2800" b="1" dirty="0">
                <a:latin typeface="+mj-lt"/>
              </a:rPr>
              <a:t>God’s grace is still sufficient for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PRESS ON WITH THE TRUE GOSPEL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130" y="866899"/>
            <a:ext cx="8823366" cy="5688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Faithful ministers (7 - 8)</a:t>
            </a:r>
          </a:p>
          <a:p>
            <a:r>
              <a:rPr lang="en-GB" sz="2800" b="1" dirty="0">
                <a:latin typeface="+mj-lt"/>
              </a:rPr>
              <a:t>Epaphras has taught the Colossians well</a:t>
            </a:r>
          </a:p>
          <a:p>
            <a:r>
              <a:rPr lang="en-GB" sz="2800" b="1" dirty="0">
                <a:latin typeface="+mj-lt"/>
              </a:rPr>
              <a:t>The privilege of being a minister for Jesus</a:t>
            </a:r>
          </a:p>
          <a:p>
            <a:r>
              <a:rPr lang="en-GB" sz="2800" b="1" dirty="0">
                <a:latin typeface="+mj-lt"/>
              </a:rPr>
              <a:t>We are all called to minister in some way as God gifts us</a:t>
            </a:r>
          </a:p>
          <a:p>
            <a:r>
              <a:rPr lang="en-GB" sz="2800" b="1" dirty="0">
                <a:latin typeface="+mj-lt"/>
              </a:rPr>
              <a:t>A faithful minister, a faithful servant</a:t>
            </a:r>
          </a:p>
          <a:p>
            <a:r>
              <a:rPr lang="en-GB" sz="2800" b="1" dirty="0">
                <a:latin typeface="+mj-lt"/>
              </a:rPr>
              <a:t>Love for one another in the Spirit – a love the world cannot give nor understand</a:t>
            </a:r>
          </a:p>
          <a:p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PRESS ON WITH THE TRUE GOSPEL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32014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2800" b="1" dirty="0"/>
              <a:t>Give thanks to God for salvation</a:t>
            </a:r>
          </a:p>
          <a:p>
            <a:r>
              <a:rPr lang="en-GB" sz="2800" b="1" dirty="0"/>
              <a:t>Give thanks to God and pray for one another </a:t>
            </a:r>
          </a:p>
          <a:p>
            <a:r>
              <a:rPr lang="en-GB" sz="2800" b="1" dirty="0"/>
              <a:t>Give thanks to God for the hope of heaven</a:t>
            </a:r>
          </a:p>
          <a:p>
            <a:r>
              <a:rPr lang="en-GB" sz="2800" b="1" dirty="0"/>
              <a:t>Stand firm and faithful in a corrupt world</a:t>
            </a:r>
          </a:p>
          <a:p>
            <a:r>
              <a:rPr lang="en-GB" sz="2800" b="1" dirty="0"/>
              <a:t>Stay true to the gospel of hope that you have received and believed</a:t>
            </a:r>
          </a:p>
          <a:p>
            <a:r>
              <a:rPr lang="en-GB" sz="2800" b="1" dirty="0"/>
              <a:t>Continue to minister </a:t>
            </a:r>
            <a:r>
              <a:rPr lang="en-GB" sz="2800" b="1"/>
              <a:t>the message and love </a:t>
            </a:r>
            <a:r>
              <a:rPr lang="en-GB" sz="2800" b="1" dirty="0"/>
              <a:t>of God to one another and to those we meet</a:t>
            </a:r>
          </a:p>
          <a:p>
            <a:r>
              <a:rPr lang="en-GB" sz="2800" b="1" dirty="0"/>
              <a:t>They were in Colossae and in Christ; we are in Hemel Hempstead and in Christ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538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Flow</vt:lpstr>
      <vt:lpstr>Press on with the true gospel </vt:lpstr>
      <vt:lpstr> PRESS ON WITH THE TRUE GOSPEL</vt:lpstr>
      <vt:lpstr> PRESS ON WITH THE TRUE GOSPEL</vt:lpstr>
      <vt:lpstr> PRESS ON WITH THE TRUE GOSPEL</vt:lpstr>
      <vt:lpstr> PRESS ON WITH THE TRUE GOSPEL</vt:lpstr>
      <vt:lpstr> PRESS ON WITH THE TRUE GOSPEL</vt:lpstr>
      <vt:lpstr> PRESS ON WITH THE TRUE GOSPEL</vt:lpstr>
      <vt:lpstr>PRESS ON WITH THE TRUE GOSPEL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David Chapman</cp:lastModifiedBy>
  <cp:revision>35</cp:revision>
  <dcterms:created xsi:type="dcterms:W3CDTF">2006-10-06T13:54:24Z</dcterms:created>
  <dcterms:modified xsi:type="dcterms:W3CDTF">2018-10-29T10:44:56Z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